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62" r:id="rId4"/>
    <p:sldId id="259" r:id="rId5"/>
    <p:sldId id="286" r:id="rId6"/>
    <p:sldId id="266" r:id="rId7"/>
    <p:sldId id="287" r:id="rId8"/>
    <p:sldId id="265" r:id="rId9"/>
    <p:sldId id="288" r:id="rId10"/>
    <p:sldId id="264" r:id="rId11"/>
    <p:sldId id="267" r:id="rId12"/>
    <p:sldId id="289" r:id="rId13"/>
    <p:sldId id="260" r:id="rId14"/>
    <p:sldId id="261" r:id="rId15"/>
    <p:sldId id="284" r:id="rId16"/>
    <p:sldId id="285" r:id="rId17"/>
    <p:sldId id="268" r:id="rId18"/>
    <p:sldId id="263" r:id="rId19"/>
    <p:sldId id="294" r:id="rId20"/>
    <p:sldId id="283" r:id="rId21"/>
    <p:sldId id="271" r:id="rId22"/>
    <p:sldId id="291" r:id="rId23"/>
    <p:sldId id="272" r:id="rId24"/>
    <p:sldId id="282" r:id="rId25"/>
    <p:sldId id="292" r:id="rId26"/>
    <p:sldId id="274" r:id="rId27"/>
    <p:sldId id="275" r:id="rId28"/>
    <p:sldId id="276" r:id="rId29"/>
    <p:sldId id="277" r:id="rId30"/>
    <p:sldId id="278" r:id="rId31"/>
    <p:sldId id="279" r:id="rId32"/>
    <p:sldId id="280" r:id="rId33"/>
    <p:sldId id="295" r:id="rId34"/>
    <p:sldId id="281" r:id="rId35"/>
    <p:sldId id="293"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74" autoAdjust="0"/>
  </p:normalViewPr>
  <p:slideViewPr>
    <p:cSldViewPr>
      <p:cViewPr varScale="1">
        <p:scale>
          <a:sx n="62" d="100"/>
          <a:sy n="62" d="100"/>
        </p:scale>
        <p:origin x="-159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E8388C-A8F2-44B0-9EAB-0DD119E9DB32}" type="datetimeFigureOut">
              <a:rPr lang="en-GB" smtClean="0"/>
              <a:t>07/02/2018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74C534-B224-49D0-9628-38942FED4E87}" type="slidenum">
              <a:rPr lang="en-GB" smtClean="0"/>
              <a:t>‹#›</a:t>
            </a:fld>
            <a:endParaRPr lang="en-GB"/>
          </a:p>
        </p:txBody>
      </p:sp>
    </p:spTree>
    <p:extLst>
      <p:ext uri="{BB962C8B-B14F-4D97-AF65-F5344CB8AC3E}">
        <p14:creationId xmlns:p14="http://schemas.microsoft.com/office/powerpoint/2010/main" val="379317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dailymail.co.uk/news/article-4008594/Incredible-photos-British-immigrants-Caribbean-Asia-Europe-came-WWII.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dailymail.co.uk/news/article-4008594/Incredible-photos-British-immigrants-Caribbean-Asia-Europe-came-WWII.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dailymail.co.uk/news/article-4008594/Incredible-photos-British-immigrants-Caribbean-Asia-Europe-came-WWII.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btimes.co.uk/save-soho-fascinating-old-photos-vibrant-heart-londons-west-end-over-years-1495269"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londonist.com/london/best-of-london/london-in-the-1950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ondonist.com/london/best-of-london/london-in-the-1950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ondonist.com/london/best-of-london/london-in-the-1950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btimes.co.uk/save-soho-fascinating-old-photos-vibrant-heart-londons-west-end-over-years-149526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ibtimes.co.uk/save-soho-fascinating-old-photos-vibrant-heart-londons-west-end-over-years-1495269"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smtClean="0">
                <a:ln>
                  <a:noFill/>
                </a:ln>
                <a:solidFill>
                  <a:prstClr val="black"/>
                </a:solidFill>
                <a:effectLst/>
                <a:uLnTx/>
                <a:uFillTx/>
                <a:latin typeface="+mn-lt"/>
                <a:ea typeface="+mn-ea"/>
                <a:cs typeface="+mn-cs"/>
              </a:rPr>
              <a:t>ners</a:t>
            </a:r>
            <a:endParaRPr kumimoji="0" lang="en-GB" sz="18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smtClean="0">
              <a:ln>
                <a:noFill/>
              </a:ln>
              <a:solidFill>
                <a:prstClr val="black"/>
              </a:solidFill>
              <a:effectLst/>
              <a:uLnTx/>
              <a:uFillTx/>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1</a:t>
            </a:fld>
            <a:endParaRPr lang="en-GB"/>
          </a:p>
        </p:txBody>
      </p:sp>
    </p:spTree>
    <p:extLst>
      <p:ext uri="{BB962C8B-B14F-4D97-AF65-F5344CB8AC3E}">
        <p14:creationId xmlns:p14="http://schemas.microsoft.com/office/powerpoint/2010/main" val="1498291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a:t>
            </a:r>
            <a:r>
              <a:rPr lang="en-GB" baseline="0" dirty="0" smtClean="0"/>
              <a:t> https://www.pinterest.co.uk/pin/536913586807696949/?lp=true</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10</a:t>
            </a:fld>
            <a:endParaRPr lang="en-GB"/>
          </a:p>
        </p:txBody>
      </p:sp>
    </p:spTree>
    <p:extLst>
      <p:ext uri="{BB962C8B-B14F-4D97-AF65-F5344CB8AC3E}">
        <p14:creationId xmlns:p14="http://schemas.microsoft.com/office/powerpoint/2010/main" val="353097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a:t>
            </a:r>
            <a:r>
              <a:rPr lang="en-GB" baseline="0" dirty="0" smtClean="0"/>
              <a:t> </a:t>
            </a:r>
            <a:r>
              <a:rPr lang="en-GB" dirty="0" smtClean="0"/>
              <a:t>https://flashbak.com/wonderful-kodachrome-photographs-of-london-in-the-1950s-383308/hyde-park-corner-london-1959/</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11</a:t>
            </a:fld>
            <a:endParaRPr lang="en-GB"/>
          </a:p>
        </p:txBody>
      </p:sp>
    </p:spTree>
    <p:extLst>
      <p:ext uri="{BB962C8B-B14F-4D97-AF65-F5344CB8AC3E}">
        <p14:creationId xmlns:p14="http://schemas.microsoft.com/office/powerpoint/2010/main" val="1638816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SOURCE: https://flashbak.com/london-in-the-1950s-frank-horvats-gorgeous-photographs-of-englands-capital-44598/</a:t>
            </a: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12</a:t>
            </a:fld>
            <a:endParaRPr lang="en-GB"/>
          </a:p>
        </p:txBody>
      </p:sp>
    </p:spTree>
    <p:extLst>
      <p:ext uri="{BB962C8B-B14F-4D97-AF65-F5344CB8AC3E}">
        <p14:creationId xmlns:p14="http://schemas.microsoft.com/office/powerpoint/2010/main" val="584096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http://modernism-in-metroland.tumblr.com/post/48841468571/hallfield-estate-paddington-1951-58-by-tecton</a:t>
            </a:r>
          </a:p>
          <a:p>
            <a:r>
              <a:rPr lang="en-GB" dirty="0" smtClean="0"/>
              <a:t>https://i.ebayimg.com/images/g/wMsAAOxy66pRrOVT/s-l500.jpg</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13</a:t>
            </a:fld>
            <a:endParaRPr lang="en-GB"/>
          </a:p>
        </p:txBody>
      </p:sp>
    </p:spTree>
    <p:extLst>
      <p:ext uri="{BB962C8B-B14F-4D97-AF65-F5344CB8AC3E}">
        <p14:creationId xmlns:p14="http://schemas.microsoft.com/office/powerpoint/2010/main" val="3793571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http://collections.vam.ac.uk/item/O218920/boys-smoking-portland-road-april-photograph-mayne-roger/ (NOTTING</a:t>
            </a:r>
            <a:r>
              <a:rPr lang="en-GB" baseline="0" dirty="0" smtClean="0"/>
              <a:t> HILL)</a:t>
            </a:r>
          </a:p>
          <a:p>
            <a:r>
              <a:rPr lang="en-GB" baseline="0" dirty="0" smtClean="0"/>
              <a:t>https://gittermangallery.com/exhibition/25/exhibition_works/178  ROGER MAYNE</a:t>
            </a:r>
          </a:p>
          <a:p>
            <a:endParaRPr lang="en-GB" baseline="0" dirty="0" smtClean="0"/>
          </a:p>
          <a:p>
            <a:endParaRPr lang="en-GB" baseline="0" dirty="0" smtClean="0"/>
          </a:p>
          <a:p>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14</a:t>
            </a:fld>
            <a:endParaRPr lang="en-GB"/>
          </a:p>
        </p:txBody>
      </p:sp>
    </p:spTree>
    <p:extLst>
      <p:ext uri="{BB962C8B-B14F-4D97-AF65-F5344CB8AC3E}">
        <p14:creationId xmlns:p14="http://schemas.microsoft.com/office/powerpoint/2010/main" val="277777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https://www.timeout.com/london/museums/london-street-photography (LATIMER ROAD)</a:t>
            </a:r>
          </a:p>
          <a:p>
            <a:r>
              <a:rPr lang="en-GB" b="1" dirty="0" smtClean="0"/>
              <a:t>http://maidahillforum.org.uk/gallery/history-and-heritage.html?page=8 (HARROW</a:t>
            </a:r>
            <a:r>
              <a:rPr lang="en-GB" b="1" baseline="0" dirty="0" smtClean="0"/>
              <a:t> ROAD)</a:t>
            </a:r>
            <a:endParaRPr lang="en-GB" b="1" dirty="0"/>
          </a:p>
        </p:txBody>
      </p:sp>
      <p:sp>
        <p:nvSpPr>
          <p:cNvPr id="4" name="Slide Number Placeholder 3"/>
          <p:cNvSpPr>
            <a:spLocks noGrp="1"/>
          </p:cNvSpPr>
          <p:nvPr>
            <p:ph type="sldNum" sz="quarter" idx="10"/>
          </p:nvPr>
        </p:nvSpPr>
        <p:spPr/>
        <p:txBody>
          <a:bodyPr/>
          <a:lstStyle/>
          <a:p>
            <a:fld id="{DF74C534-B224-49D0-9628-38942FED4E87}" type="slidenum">
              <a:rPr lang="en-GB" smtClean="0"/>
              <a:t>15</a:t>
            </a:fld>
            <a:endParaRPr lang="en-GB"/>
          </a:p>
        </p:txBody>
      </p:sp>
    </p:spTree>
    <p:extLst>
      <p:ext uri="{BB962C8B-B14F-4D97-AF65-F5344CB8AC3E}">
        <p14:creationId xmlns:p14="http://schemas.microsoft.com/office/powerpoint/2010/main" val="134886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16</a:t>
            </a:fld>
            <a:endParaRPr lang="en-GB"/>
          </a:p>
        </p:txBody>
      </p:sp>
    </p:spTree>
    <p:extLst>
      <p:ext uri="{BB962C8B-B14F-4D97-AF65-F5344CB8AC3E}">
        <p14:creationId xmlns:p14="http://schemas.microsoft.com/office/powerpoint/2010/main" val="694704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http://mattgoodmanuk.com/links/BBC-TVCentre.html</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17</a:t>
            </a:fld>
            <a:endParaRPr lang="en-GB"/>
          </a:p>
        </p:txBody>
      </p:sp>
    </p:spTree>
    <p:extLst>
      <p:ext uri="{BB962C8B-B14F-4D97-AF65-F5344CB8AC3E}">
        <p14:creationId xmlns:p14="http://schemas.microsoft.com/office/powerpoint/2010/main" val="363513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https://flashbak.com/fascinating-photos-of-soho-in-the-1950s-52378/</a:t>
            </a: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18</a:t>
            </a:fld>
            <a:endParaRPr lang="en-GB"/>
          </a:p>
        </p:txBody>
      </p:sp>
    </p:spTree>
    <p:extLst>
      <p:ext uri="{BB962C8B-B14F-4D97-AF65-F5344CB8AC3E}">
        <p14:creationId xmlns:p14="http://schemas.microsoft.com/office/powerpoint/2010/main" val="3122040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https://rbkclocalstudies.wordpress.com/2014/02/20/unfamiliar-streets-paddington-1959/</a:t>
            </a: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21</a:t>
            </a:fld>
            <a:endParaRPr lang="en-GB"/>
          </a:p>
        </p:txBody>
      </p:sp>
    </p:spTree>
    <p:extLst>
      <p:ext uri="{BB962C8B-B14F-4D97-AF65-F5344CB8AC3E}">
        <p14:creationId xmlns:p14="http://schemas.microsoft.com/office/powerpoint/2010/main" val="485453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*Napoli</a:t>
            </a:r>
            <a:r>
              <a:rPr lang="en-GB" baseline="0" dirty="0" smtClean="0"/>
              <a:t> </a:t>
            </a:r>
            <a:r>
              <a:rPr lang="en-GB" baseline="0" dirty="0" smtClean="0"/>
              <a:t>is what </a:t>
            </a:r>
            <a:r>
              <a:rPr lang="en-GB" baseline="0" dirty="0" err="1" smtClean="0"/>
              <a:t>Macinnes</a:t>
            </a:r>
            <a:r>
              <a:rPr lang="en-GB" baseline="0" dirty="0" smtClean="0"/>
              <a:t> </a:t>
            </a:r>
            <a:r>
              <a:rPr lang="en-GB" baseline="0" dirty="0" smtClean="0"/>
              <a:t>calls the area of w.10 and w.11.</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2</a:t>
            </a:fld>
            <a:endParaRPr lang="en-GB"/>
          </a:p>
        </p:txBody>
      </p:sp>
    </p:spTree>
    <p:extLst>
      <p:ext uri="{BB962C8B-B14F-4D97-AF65-F5344CB8AC3E}">
        <p14:creationId xmlns:p14="http://schemas.microsoft.com/office/powerpoint/2010/main" val="3111048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sng" dirty="0" smtClean="0">
                <a:solidFill>
                  <a:srgbClr val="0000FF"/>
                </a:solidFill>
                <a:effectLst/>
                <a:latin typeface="+mn-lt"/>
                <a:ea typeface="Calibri"/>
                <a:cs typeface="Times New Roman"/>
                <a:hlinkClick r:id="rId3"/>
              </a:rPr>
              <a:t>http://www.dailymail.co.uk/news/article-4008594/Incredible-photos-British-immigrants-Caribbean-Asia-Europe-came-WWII.html</a:t>
            </a:r>
            <a:endParaRPr lang="en-GB" dirty="0" smtClean="0"/>
          </a:p>
        </p:txBody>
      </p:sp>
      <p:sp>
        <p:nvSpPr>
          <p:cNvPr id="4" name="Slide Number Placeholder 3"/>
          <p:cNvSpPr>
            <a:spLocks noGrp="1"/>
          </p:cNvSpPr>
          <p:nvPr>
            <p:ph type="sldNum" sz="quarter" idx="10"/>
          </p:nvPr>
        </p:nvSpPr>
        <p:spPr/>
        <p:txBody>
          <a:bodyPr/>
          <a:lstStyle/>
          <a:p>
            <a:fld id="{DF74C534-B224-49D0-9628-38942FED4E87}" type="slidenum">
              <a:rPr lang="en-GB" smtClean="0"/>
              <a:t>22</a:t>
            </a:fld>
            <a:endParaRPr lang="en-GB"/>
          </a:p>
        </p:txBody>
      </p:sp>
    </p:spTree>
    <p:extLst>
      <p:ext uri="{BB962C8B-B14F-4D97-AF65-F5344CB8AC3E}">
        <p14:creationId xmlns:p14="http://schemas.microsoft.com/office/powerpoint/2010/main" val="167776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sng" dirty="0" smtClean="0">
                <a:solidFill>
                  <a:srgbClr val="0000FF"/>
                </a:solidFill>
                <a:effectLst/>
                <a:latin typeface="+mn-lt"/>
                <a:ea typeface="Calibri"/>
                <a:cs typeface="Times New Roman"/>
                <a:hlinkClick r:id="rId3"/>
              </a:rPr>
              <a:t>http://www.dailymail.co.uk/news/article-4008594/Incredible-photos-British-immigrants-Caribbean-Asia-Europe-came-WWII.html</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23</a:t>
            </a:fld>
            <a:endParaRPr lang="en-GB"/>
          </a:p>
        </p:txBody>
      </p:sp>
    </p:spTree>
    <p:extLst>
      <p:ext uri="{BB962C8B-B14F-4D97-AF65-F5344CB8AC3E}">
        <p14:creationId xmlns:p14="http://schemas.microsoft.com/office/powerpoint/2010/main" val="2365641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http://i.dailymail.co.uk/i/pix/2013/08/11/article-2389287-1B3E5E1B000005DC-867_964x535.jpg</a:t>
            </a: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24</a:t>
            </a:fld>
            <a:endParaRPr lang="en-GB"/>
          </a:p>
        </p:txBody>
      </p:sp>
    </p:spTree>
    <p:extLst>
      <p:ext uri="{BB962C8B-B14F-4D97-AF65-F5344CB8AC3E}">
        <p14:creationId xmlns:p14="http://schemas.microsoft.com/office/powerpoint/2010/main" val="519162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http://www.edwardianteddyboy.com/</a:t>
            </a:r>
          </a:p>
          <a:p>
            <a:r>
              <a:rPr lang="en-GB" sz="1200" kern="1200" dirty="0" smtClean="0">
                <a:solidFill>
                  <a:schemeClr val="tx1"/>
                </a:solidFill>
                <a:effectLst/>
                <a:latin typeface="+mn-lt"/>
                <a:ea typeface="+mn-ea"/>
                <a:cs typeface="+mn-cs"/>
              </a:rPr>
              <a:t>https://blog.autograph.media/photography-tex-ajetunmobi/</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F74C534-B224-49D0-9628-38942FED4E87}" type="slidenum">
              <a:rPr lang="en-GB" smtClean="0"/>
              <a:t>25</a:t>
            </a:fld>
            <a:endParaRPr lang="en-GB"/>
          </a:p>
        </p:txBody>
      </p:sp>
    </p:spTree>
    <p:extLst>
      <p:ext uri="{BB962C8B-B14F-4D97-AF65-F5344CB8AC3E}">
        <p14:creationId xmlns:p14="http://schemas.microsoft.com/office/powerpoint/2010/main" val="3412199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SOURCE:https</a:t>
            </a:r>
            <a:r>
              <a:rPr lang="en-GB" dirty="0" smtClean="0"/>
              <a:t>://www.flickr.com/photos/raymunns/4233413207/sizes/z/</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https://www.thesun.co.uk/living/2450632/stunning-black-and-white-photographs-taken-by-film-director-ken-russell-show-teddy-boys-and-girls-in-the-1950s/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26</a:t>
            </a:fld>
            <a:endParaRPr lang="en-GB"/>
          </a:p>
        </p:txBody>
      </p:sp>
    </p:spTree>
    <p:extLst>
      <p:ext uri="{BB962C8B-B14F-4D97-AF65-F5344CB8AC3E}">
        <p14:creationId xmlns:p14="http://schemas.microsoft.com/office/powerpoint/2010/main" val="3357121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http://www.dailymail.co.uk/news/article-2629449/Iconic-images-London-1950s-60s-captured-street-photographer.html</a:t>
            </a: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27</a:t>
            </a:fld>
            <a:endParaRPr lang="en-GB"/>
          </a:p>
        </p:txBody>
      </p:sp>
    </p:spTree>
    <p:extLst>
      <p:ext uri="{BB962C8B-B14F-4D97-AF65-F5344CB8AC3E}">
        <p14:creationId xmlns:p14="http://schemas.microsoft.com/office/powerpoint/2010/main" val="2977563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a:t>
            </a:r>
            <a:r>
              <a:rPr lang="en-GB" dirty="0" smtClean="0"/>
              <a:t>www.dailymail.co.uk/news/article-2337755/Era-changed-Britain-forever-How-race-riots-TV-shopping-addiction-gay-rights-transformed-Britain-late-50s.html (FIRST</a:t>
            </a:r>
            <a:r>
              <a:rPr lang="en-GB" baseline="0" dirty="0" smtClean="0"/>
              <a:t> PICTURE IS BRIXTON EMPLOYMENT EXCHANGE: COULDN’T FIND SOMEWHERE FOR EDGEEWARE ROAD)</a:t>
            </a:r>
            <a:endParaRPr lang="en-GB" dirty="0" smtClean="0"/>
          </a:p>
          <a:p>
            <a:r>
              <a:rPr lang="en-GB" dirty="0" smtClean="0"/>
              <a:t>http://www.1900s.org.uk/images-1940s50s-st-rd-edgware2.htm</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28</a:t>
            </a:fld>
            <a:endParaRPr lang="en-GB"/>
          </a:p>
        </p:txBody>
      </p:sp>
    </p:spTree>
    <p:extLst>
      <p:ext uri="{BB962C8B-B14F-4D97-AF65-F5344CB8AC3E}">
        <p14:creationId xmlns:p14="http://schemas.microsoft.com/office/powerpoint/2010/main" val="1045577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http://www.alamy.com/stock-photo-immigrant-living-temporarily-in-a-nissen-hut-london-1950s-artist-henry-60066045.html</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29</a:t>
            </a:fld>
            <a:endParaRPr lang="en-GB"/>
          </a:p>
        </p:txBody>
      </p:sp>
    </p:spTree>
    <p:extLst>
      <p:ext uri="{BB962C8B-B14F-4D97-AF65-F5344CB8AC3E}">
        <p14:creationId xmlns:p14="http://schemas.microsoft.com/office/powerpoint/2010/main" val="4199154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 </a:t>
            </a:r>
          </a:p>
          <a:p>
            <a:r>
              <a:rPr lang="en-GB" sz="1200" u="sng" kern="1200" dirty="0" smtClean="0">
                <a:solidFill>
                  <a:schemeClr val="tx1"/>
                </a:solidFill>
                <a:effectLst/>
                <a:latin typeface="+mn-lt"/>
                <a:ea typeface="+mn-ea"/>
                <a:cs typeface="+mn-cs"/>
                <a:hlinkClick r:id="rId3"/>
              </a:rPr>
              <a:t>http://www.dailymail.co.uk/news/article-4008594/Incredible-photos-British-immigrants-Caribbean-Asia-Europe-came-WWII.html</a:t>
            </a:r>
            <a:r>
              <a:rPr lang="en-GB" dirty="0" smtClean="0">
                <a:effectLst/>
              </a:rPr>
              <a:t> </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30</a:t>
            </a:fld>
            <a:endParaRPr lang="en-GB"/>
          </a:p>
        </p:txBody>
      </p:sp>
    </p:spTree>
    <p:extLst>
      <p:ext uri="{BB962C8B-B14F-4D97-AF65-F5344CB8AC3E}">
        <p14:creationId xmlns:p14="http://schemas.microsoft.com/office/powerpoint/2010/main" val="915475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00"/>
              </a:spcAft>
            </a:pPr>
            <a:r>
              <a:rPr lang="en-GB" sz="1200" u="sng" dirty="0" smtClean="0">
                <a:solidFill>
                  <a:srgbClr val="0000FF"/>
                </a:solidFill>
                <a:effectLst/>
                <a:latin typeface="+mn-lt"/>
                <a:ea typeface="Calibri"/>
                <a:cs typeface="Times New Roman"/>
                <a:hlinkClick r:id="rId3"/>
              </a:rPr>
              <a:t>http://www.ibtimes.co.uk/save-soho-fascinating-old-photos-vibrant-heart-londons-west-end-over-years-1495269</a:t>
            </a:r>
            <a:endParaRPr lang="en-GB" sz="1200" dirty="0" smtClean="0">
              <a:effectLst/>
              <a:latin typeface="+mn-lt"/>
              <a:ea typeface="Calibri"/>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u="sng" kern="1200" dirty="0" smtClean="0">
                <a:solidFill>
                  <a:schemeClr val="tx1"/>
                </a:solidFill>
                <a:effectLst/>
                <a:latin typeface="+mn-lt"/>
                <a:ea typeface="+mn-ea"/>
                <a:cs typeface="+mn-cs"/>
                <a:hlinkClick r:id="rId4"/>
              </a:rPr>
              <a:t>https://londonist.com/london/best-of-london/london-in-the-1950s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31</a:t>
            </a:fld>
            <a:endParaRPr lang="en-GB"/>
          </a:p>
        </p:txBody>
      </p:sp>
    </p:spTree>
    <p:extLst>
      <p:ext uri="{BB962C8B-B14F-4D97-AF65-F5344CB8AC3E}">
        <p14:creationId xmlns:p14="http://schemas.microsoft.com/office/powerpoint/2010/main" val="356690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a:t>
            </a:r>
            <a:r>
              <a:rPr lang="en-GB" sz="1200" kern="1200" dirty="0" smtClean="0">
                <a:solidFill>
                  <a:schemeClr val="tx1"/>
                </a:solidFill>
                <a:effectLst/>
                <a:latin typeface="+mn-lt"/>
                <a:ea typeface="+mn-ea"/>
                <a:cs typeface="+mn-cs"/>
              </a:rPr>
              <a:t>http://www.dailymail.co.uk/news/article-2629449/Iconic-images-London-1950s-60s-captured-street-photographer.html</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3</a:t>
            </a:fld>
            <a:endParaRPr lang="en-GB"/>
          </a:p>
        </p:txBody>
      </p:sp>
    </p:spTree>
    <p:extLst>
      <p:ext uri="{BB962C8B-B14F-4D97-AF65-F5344CB8AC3E}">
        <p14:creationId xmlns:p14="http://schemas.microsoft.com/office/powerpoint/2010/main" val="557683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http://www.vintag.es/2016/09/31-black-and-white-photos-show-kings.html</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32</a:t>
            </a:fld>
            <a:endParaRPr lang="en-GB"/>
          </a:p>
        </p:txBody>
      </p:sp>
    </p:spTree>
    <p:extLst>
      <p:ext uri="{BB962C8B-B14F-4D97-AF65-F5344CB8AC3E}">
        <p14:creationId xmlns:p14="http://schemas.microsoft.com/office/powerpoint/2010/main" val="681597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https://blog.autograph.media/photography-tex-ajetunmobi/</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33</a:t>
            </a:fld>
            <a:endParaRPr lang="en-GB"/>
          </a:p>
        </p:txBody>
      </p:sp>
    </p:spTree>
    <p:extLst>
      <p:ext uri="{BB962C8B-B14F-4D97-AF65-F5344CB8AC3E}">
        <p14:creationId xmlns:p14="http://schemas.microsoft.com/office/powerpoint/2010/main" val="1009255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https://www.theguardian.com/artanddesign/gallery/2017/may/05/eddie-chambers-black-british-identity-in-pictures</a:t>
            </a: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34</a:t>
            </a:fld>
            <a:endParaRPr lang="en-GB"/>
          </a:p>
        </p:txBody>
      </p:sp>
    </p:spTree>
    <p:extLst>
      <p:ext uri="{BB962C8B-B14F-4D97-AF65-F5344CB8AC3E}">
        <p14:creationId xmlns:p14="http://schemas.microsoft.com/office/powerpoint/2010/main" val="1289052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https://www.vice.com/en_au/article/av4xpe/photographs-of-black-british-experience-189</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35</a:t>
            </a:fld>
            <a:endParaRPr lang="en-GB"/>
          </a:p>
        </p:txBody>
      </p:sp>
    </p:spTree>
    <p:extLst>
      <p:ext uri="{BB962C8B-B14F-4D97-AF65-F5344CB8AC3E}">
        <p14:creationId xmlns:p14="http://schemas.microsoft.com/office/powerpoint/2010/main" val="3875444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https://municipaldreams.wordpress.com/2014/05/20/the-churchill-gardens-estate-westminster-like-moving-into-heaven/</a:t>
            </a:r>
          </a:p>
          <a:p>
            <a:r>
              <a:rPr lang="en-GB" dirty="0" smtClean="0"/>
              <a:t>https://www.flickr.com/photos/trainsandstuff/36296019370</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4</a:t>
            </a:fld>
            <a:endParaRPr lang="en-GB"/>
          </a:p>
        </p:txBody>
      </p:sp>
    </p:spTree>
    <p:extLst>
      <p:ext uri="{BB962C8B-B14F-4D97-AF65-F5344CB8AC3E}">
        <p14:creationId xmlns:p14="http://schemas.microsoft.com/office/powerpoint/2010/main" val="2428909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https://www.pinterest.co.uk/pin/352406739565617587/</a:t>
            </a:r>
          </a:p>
        </p:txBody>
      </p:sp>
      <p:sp>
        <p:nvSpPr>
          <p:cNvPr id="4" name="Slide Number Placeholder 3"/>
          <p:cNvSpPr>
            <a:spLocks noGrp="1"/>
          </p:cNvSpPr>
          <p:nvPr>
            <p:ph type="sldNum" sz="quarter" idx="10"/>
          </p:nvPr>
        </p:nvSpPr>
        <p:spPr/>
        <p:txBody>
          <a:bodyPr/>
          <a:lstStyle/>
          <a:p>
            <a:fld id="{DF74C534-B224-49D0-9628-38942FED4E87}" type="slidenum">
              <a:rPr lang="en-GB" smtClean="0"/>
              <a:t>5</a:t>
            </a:fld>
            <a:endParaRPr lang="en-GB"/>
          </a:p>
        </p:txBody>
      </p:sp>
    </p:spTree>
    <p:extLst>
      <p:ext uri="{BB962C8B-B14F-4D97-AF65-F5344CB8AC3E}">
        <p14:creationId xmlns:p14="http://schemas.microsoft.com/office/powerpoint/2010/main" val="392143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SOURCE:</a:t>
            </a:r>
            <a:r>
              <a:rPr lang="en-GB" baseline="0" dirty="0" smtClean="0"/>
              <a:t> </a:t>
            </a:r>
            <a:r>
              <a:rPr lang="en-GB" sz="1200" u="sng" kern="1200" dirty="0" smtClean="0">
                <a:solidFill>
                  <a:schemeClr val="tx1"/>
                </a:solidFill>
                <a:effectLst/>
                <a:latin typeface="+mn-lt"/>
                <a:ea typeface="+mn-ea"/>
                <a:cs typeface="+mn-cs"/>
                <a:hlinkClick r:id="rId3"/>
              </a:rPr>
              <a:t>https://londonist.com/london/best-of-london/london-in-the-1950s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6</a:t>
            </a:fld>
            <a:endParaRPr lang="en-GB"/>
          </a:p>
        </p:txBody>
      </p:sp>
    </p:spTree>
    <p:extLst>
      <p:ext uri="{BB962C8B-B14F-4D97-AF65-F5344CB8AC3E}">
        <p14:creationId xmlns:p14="http://schemas.microsoft.com/office/powerpoint/2010/main" val="2818808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SOURCE:</a:t>
            </a:r>
            <a:r>
              <a:rPr lang="en-GB" baseline="0" dirty="0" smtClean="0"/>
              <a:t> </a:t>
            </a:r>
            <a:r>
              <a:rPr lang="en-GB" sz="1200" u="sng" kern="1200" dirty="0" smtClean="0">
                <a:solidFill>
                  <a:schemeClr val="tx1"/>
                </a:solidFill>
                <a:effectLst/>
                <a:latin typeface="+mn-lt"/>
                <a:ea typeface="+mn-ea"/>
                <a:cs typeface="+mn-cs"/>
                <a:hlinkClick r:id="rId3"/>
              </a:rPr>
              <a:t>https://londonist.com/london/best-of-london/london-in-the-1950s</a:t>
            </a: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7</a:t>
            </a:fld>
            <a:endParaRPr lang="en-GB"/>
          </a:p>
        </p:txBody>
      </p:sp>
    </p:spTree>
    <p:extLst>
      <p:ext uri="{BB962C8B-B14F-4D97-AF65-F5344CB8AC3E}">
        <p14:creationId xmlns:p14="http://schemas.microsoft.com/office/powerpoint/2010/main" val="1949238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SOURCE: </a:t>
            </a:r>
            <a:r>
              <a:rPr lang="en-GB" sz="1200" u="sng" kern="1200" dirty="0" smtClean="0">
                <a:solidFill>
                  <a:schemeClr val="tx1"/>
                </a:solidFill>
                <a:effectLst/>
                <a:latin typeface="+mn-lt"/>
                <a:ea typeface="+mn-ea"/>
                <a:cs typeface="+mn-cs"/>
                <a:hlinkClick r:id="rId3"/>
              </a:rPr>
              <a:t>http://www.ibtimes.co.uk/save-soho-fascinating-old-photos-vibrant-heart-londons-west-end-over-years-1495269</a:t>
            </a:r>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8</a:t>
            </a:fld>
            <a:endParaRPr lang="en-GB"/>
          </a:p>
        </p:txBody>
      </p:sp>
    </p:spTree>
    <p:extLst>
      <p:ext uri="{BB962C8B-B14F-4D97-AF65-F5344CB8AC3E}">
        <p14:creationId xmlns:p14="http://schemas.microsoft.com/office/powerpoint/2010/main" val="4246476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SOURCE: </a:t>
            </a:r>
            <a:r>
              <a:rPr lang="en-GB" sz="1200" u="sng" kern="1200" dirty="0" smtClean="0">
                <a:solidFill>
                  <a:schemeClr val="tx1"/>
                </a:solidFill>
                <a:effectLst/>
                <a:latin typeface="+mn-lt"/>
                <a:ea typeface="+mn-ea"/>
                <a:cs typeface="+mn-cs"/>
                <a:hlinkClick r:id="rId3"/>
              </a:rPr>
              <a:t>http://www.ibtimes.co.uk/save-soho-fascinating-old-photos-vibrant-heart-londons-west-end-over-years-1495269</a:t>
            </a:r>
            <a:endParaRPr lang="en-GB" dirty="0" smtClean="0"/>
          </a:p>
          <a:p>
            <a:endParaRPr lang="en-GB" dirty="0"/>
          </a:p>
        </p:txBody>
      </p:sp>
      <p:sp>
        <p:nvSpPr>
          <p:cNvPr id="4" name="Slide Number Placeholder 3"/>
          <p:cNvSpPr>
            <a:spLocks noGrp="1"/>
          </p:cNvSpPr>
          <p:nvPr>
            <p:ph type="sldNum" sz="quarter" idx="10"/>
          </p:nvPr>
        </p:nvSpPr>
        <p:spPr/>
        <p:txBody>
          <a:bodyPr/>
          <a:lstStyle/>
          <a:p>
            <a:fld id="{DF74C534-B224-49D0-9628-38942FED4E87}" type="slidenum">
              <a:rPr lang="en-GB" smtClean="0"/>
              <a:t>9</a:t>
            </a:fld>
            <a:endParaRPr lang="en-GB"/>
          </a:p>
        </p:txBody>
      </p:sp>
    </p:spTree>
    <p:extLst>
      <p:ext uri="{BB962C8B-B14F-4D97-AF65-F5344CB8AC3E}">
        <p14:creationId xmlns:p14="http://schemas.microsoft.com/office/powerpoint/2010/main" val="3450649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FA6E2AC7-9586-4F31-887C-7E21BC208CCD}"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1509226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A6E2AC7-9586-4F31-887C-7E21BC208CCD}"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108230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A6E2AC7-9586-4F31-887C-7E21BC208CCD}"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395052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A6E2AC7-9586-4F31-887C-7E21BC208CCD}"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18983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6E2AC7-9586-4F31-887C-7E21BC208CCD}" type="datetimeFigureOut">
              <a:rPr lang="en-GB" smtClean="0"/>
              <a:t>07/02/2018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4232891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A6E2AC7-9586-4F31-887C-7E21BC208CCD}"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393042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A6E2AC7-9586-4F31-887C-7E21BC208CCD}" type="datetimeFigureOut">
              <a:rPr lang="en-GB" smtClean="0"/>
              <a:t>07/02/2018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4500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A6E2AC7-9586-4F31-887C-7E21BC208CCD}" type="datetimeFigureOut">
              <a:rPr lang="en-GB" smtClean="0"/>
              <a:t>07/02/2018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3877034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6E2AC7-9586-4F31-887C-7E21BC208CCD}" type="datetimeFigureOut">
              <a:rPr lang="en-GB" smtClean="0"/>
              <a:t>07/02/2018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424142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6E2AC7-9586-4F31-887C-7E21BC208CCD}"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2469789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6E2AC7-9586-4F31-887C-7E21BC208CCD}" type="datetimeFigureOut">
              <a:rPr lang="en-GB" smtClean="0"/>
              <a:t>07/02/2018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4DF20F-8172-4511-9379-B686285AAC83}" type="slidenum">
              <a:rPr lang="en-GB" smtClean="0"/>
              <a:t>‹#›</a:t>
            </a:fld>
            <a:endParaRPr lang="en-GB"/>
          </a:p>
        </p:txBody>
      </p:sp>
    </p:spTree>
    <p:extLst>
      <p:ext uri="{BB962C8B-B14F-4D97-AF65-F5344CB8AC3E}">
        <p14:creationId xmlns:p14="http://schemas.microsoft.com/office/powerpoint/2010/main" val="129499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6E2AC7-9586-4F31-887C-7E21BC208CCD}" type="datetimeFigureOut">
              <a:rPr lang="en-GB" smtClean="0"/>
              <a:t>07/02/2018</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DF20F-8172-4511-9379-B686285AAC83}" type="slidenum">
              <a:rPr lang="en-GB" smtClean="0"/>
              <a:t>‹#›</a:t>
            </a:fld>
            <a:endParaRPr lang="en-GB"/>
          </a:p>
        </p:txBody>
      </p:sp>
    </p:spTree>
    <p:extLst>
      <p:ext uri="{BB962C8B-B14F-4D97-AF65-F5344CB8AC3E}">
        <p14:creationId xmlns:p14="http://schemas.microsoft.com/office/powerpoint/2010/main" val="243906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3688" y="281618"/>
            <a:ext cx="5560216" cy="769441"/>
          </a:xfrm>
          <a:prstGeom prst="rect">
            <a:avLst/>
          </a:prstGeom>
          <a:noFill/>
          <a:ln>
            <a:solidFill>
              <a:schemeClr val="tx1"/>
            </a:solidFill>
          </a:ln>
        </p:spPr>
        <p:txBody>
          <a:bodyPr wrap="square" rtlCol="0">
            <a:spAutoFit/>
          </a:bodyPr>
          <a:lstStyle/>
          <a:p>
            <a:r>
              <a:rPr lang="en-GB" sz="4400" b="1" dirty="0" smtClean="0">
                <a:ea typeface="Adobe Fangsong Std R" pitchFamily="18" charset="-128"/>
                <a:cs typeface="Adobe Arabic" pitchFamily="18" charset="-78"/>
              </a:rPr>
              <a:t>“THE IMAGINED CITY”</a:t>
            </a:r>
            <a:endParaRPr lang="en-GB" sz="4400" b="1" dirty="0">
              <a:ea typeface="Adobe Fangsong Std R" pitchFamily="18" charset="-128"/>
              <a:cs typeface="Adobe Arabic" pitchFamily="18" charset="-78"/>
            </a:endParaRPr>
          </a:p>
        </p:txBody>
      </p:sp>
      <p:sp>
        <p:nvSpPr>
          <p:cNvPr id="7" name="TextBox 6"/>
          <p:cNvSpPr txBox="1"/>
          <p:nvPr/>
        </p:nvSpPr>
        <p:spPr>
          <a:xfrm>
            <a:off x="395536" y="1196752"/>
            <a:ext cx="8091830" cy="5078313"/>
          </a:xfrm>
          <a:prstGeom prst="rect">
            <a:avLst/>
          </a:prstGeom>
          <a:noFill/>
          <a:ln>
            <a:solidFill>
              <a:schemeClr val="tx1"/>
            </a:solidFill>
          </a:ln>
        </p:spPr>
        <p:txBody>
          <a:bodyPr wrap="square" rtlCol="0">
            <a:spAutoFit/>
          </a:bodyPr>
          <a:lstStyle/>
          <a:p>
            <a:pPr algn="just"/>
            <a:r>
              <a:rPr lang="en-GB" dirty="0" smtClean="0">
                <a:ea typeface="Adobe Fangsong Std R" pitchFamily="18" charset="-128"/>
                <a:cs typeface="Adobe Arabic"/>
              </a:rPr>
              <a:t>Through </a:t>
            </a:r>
            <a:r>
              <a:rPr lang="en-GB" dirty="0" smtClean="0">
                <a:ea typeface="Adobe Fangsong Std R" pitchFamily="18" charset="-128"/>
                <a:cs typeface="Adobe Arabic"/>
              </a:rPr>
              <a:t>studying Sam </a:t>
            </a:r>
            <a:r>
              <a:rPr lang="en-GB" dirty="0" err="1" smtClean="0">
                <a:ea typeface="Adobe Fangsong Std R" pitchFamily="18" charset="-128"/>
                <a:cs typeface="Adobe Arabic"/>
              </a:rPr>
              <a:t>Selvon’s</a:t>
            </a:r>
            <a:r>
              <a:rPr lang="en-GB" dirty="0" smtClean="0">
                <a:ea typeface="Adobe Fangsong Std R" pitchFamily="18" charset="-128"/>
                <a:cs typeface="Adobe Arabic"/>
              </a:rPr>
              <a:t> “Lonely Londoners” </a:t>
            </a:r>
            <a:r>
              <a:rPr lang="en-GB" dirty="0" smtClean="0">
                <a:ea typeface="Adobe Fangsong Std R" pitchFamily="18" charset="-128"/>
                <a:cs typeface="Adobe Arabic"/>
              </a:rPr>
              <a:t>(1956) and </a:t>
            </a:r>
            <a:r>
              <a:rPr lang="en-GB" dirty="0" smtClean="0">
                <a:ea typeface="Adobe Fangsong Std R" pitchFamily="18" charset="-128"/>
                <a:cs typeface="Adobe Arabic"/>
              </a:rPr>
              <a:t>Colin </a:t>
            </a:r>
            <a:r>
              <a:rPr lang="en-GB" dirty="0" err="1" smtClean="0">
                <a:ea typeface="Adobe Fangsong Std R" pitchFamily="18" charset="-128"/>
                <a:cs typeface="Adobe Arabic"/>
              </a:rPr>
              <a:t>Macinnes</a:t>
            </a:r>
            <a:r>
              <a:rPr lang="en-GB" dirty="0" smtClean="0">
                <a:ea typeface="Adobe Fangsong Std R" pitchFamily="18" charset="-128"/>
                <a:cs typeface="Adobe Arabic"/>
              </a:rPr>
              <a:t>’ “Absolute Beginners</a:t>
            </a:r>
            <a:r>
              <a:rPr lang="en-GB" dirty="0" smtClean="0">
                <a:ea typeface="Adobe Fangsong Std R" pitchFamily="18" charset="-128"/>
                <a:cs typeface="Adobe Arabic"/>
              </a:rPr>
              <a:t>” (1959) </a:t>
            </a:r>
            <a:r>
              <a:rPr lang="en-GB" dirty="0" smtClean="0">
                <a:ea typeface="Adobe Fangsong Std R" pitchFamily="18" charset="-128"/>
                <a:cs typeface="Adobe Arabic"/>
              </a:rPr>
              <a:t>we see two different versions of London in the 1950’s. These two worlds cross over each other, drawing narratives around the city and enabling us to construct a vision of London at a point of change (Post </a:t>
            </a:r>
            <a:r>
              <a:rPr lang="en-GB" dirty="0" smtClean="0">
                <a:ea typeface="Adobe Fangsong Std R" pitchFamily="18" charset="-128"/>
                <a:cs typeface="Adobe Arabic"/>
              </a:rPr>
              <a:t>WWII, </a:t>
            </a:r>
            <a:r>
              <a:rPr lang="en-GB" dirty="0" smtClean="0">
                <a:ea typeface="Adobe Fangsong Std R" pitchFamily="18" charset="-128"/>
                <a:cs typeface="Adobe Arabic"/>
              </a:rPr>
              <a:t>at the start of the wind rush generation, and just before the swinging sixties). A time of excitement and freedom, London strikes us as </a:t>
            </a:r>
            <a:r>
              <a:rPr lang="en-GB" dirty="0" smtClean="0">
                <a:ea typeface="Adobe Fangsong Std R" pitchFamily="18" charset="-128"/>
                <a:cs typeface="Adobe Arabic"/>
              </a:rPr>
              <a:t>city </a:t>
            </a:r>
            <a:r>
              <a:rPr lang="en-GB" dirty="0" smtClean="0">
                <a:ea typeface="Adobe Fangsong Std R" pitchFamily="18" charset="-128"/>
                <a:cs typeface="Adobe Arabic"/>
              </a:rPr>
              <a:t>of </a:t>
            </a:r>
            <a:r>
              <a:rPr lang="en-GB" dirty="0" smtClean="0">
                <a:ea typeface="Adobe Fangsong Std R" pitchFamily="18" charset="-128"/>
                <a:cs typeface="Adobe Arabic"/>
              </a:rPr>
              <a:t>both </a:t>
            </a:r>
            <a:r>
              <a:rPr lang="en-GB" dirty="0" smtClean="0">
                <a:ea typeface="Adobe Fangsong Std R" pitchFamily="18" charset="-128"/>
                <a:cs typeface="Adobe Arabic"/>
              </a:rPr>
              <a:t>possibility and restriction. A </a:t>
            </a:r>
            <a:r>
              <a:rPr lang="en-GB" dirty="0" smtClean="0">
                <a:ea typeface="Adobe Fangsong Std R" pitchFamily="18" charset="-128"/>
                <a:cs typeface="Adobe Arabic"/>
              </a:rPr>
              <a:t>place constructed from </a:t>
            </a:r>
            <a:r>
              <a:rPr lang="en-GB" dirty="0" smtClean="0">
                <a:ea typeface="Adobe Fangsong Std R" pitchFamily="18" charset="-128"/>
                <a:cs typeface="Adobe Arabic"/>
              </a:rPr>
              <a:t>opposites, </a:t>
            </a:r>
            <a:r>
              <a:rPr lang="en-GB" dirty="0" smtClean="0">
                <a:ea typeface="Adobe Fangsong Std R" pitchFamily="18" charset="-128"/>
                <a:cs typeface="Adobe Arabic"/>
              </a:rPr>
              <a:t>it evokes strong feelings of </a:t>
            </a:r>
            <a:r>
              <a:rPr lang="en-GB" dirty="0" smtClean="0">
                <a:ea typeface="Adobe Fangsong Std R" pitchFamily="18" charset="-128"/>
                <a:cs typeface="Adobe Arabic"/>
              </a:rPr>
              <a:t>exhilaration which arise out of </a:t>
            </a:r>
            <a:r>
              <a:rPr lang="en-GB" dirty="0" smtClean="0">
                <a:ea typeface="Adobe Fangsong Std R" pitchFamily="18" charset="-128"/>
                <a:cs typeface="Adobe Arabic"/>
              </a:rPr>
              <a:t>a </a:t>
            </a:r>
            <a:r>
              <a:rPr lang="en-GB" dirty="0" smtClean="0">
                <a:ea typeface="Adobe Fangsong Std R" pitchFamily="18" charset="-128"/>
                <a:cs typeface="Adobe Arabic"/>
              </a:rPr>
              <a:t>feeling </a:t>
            </a:r>
            <a:r>
              <a:rPr lang="en-GB" dirty="0" smtClean="0">
                <a:ea typeface="Adobe Fangsong Std R" pitchFamily="18" charset="-128"/>
                <a:cs typeface="Adobe Arabic"/>
              </a:rPr>
              <a:t>of being at the centre of the world and yet </a:t>
            </a:r>
            <a:r>
              <a:rPr lang="en-GB" dirty="0" smtClean="0">
                <a:ea typeface="Adobe Fangsong Std R" pitchFamily="18" charset="-128"/>
                <a:cs typeface="Adobe Arabic"/>
              </a:rPr>
              <a:t>when deconstructed this centre is </a:t>
            </a:r>
            <a:r>
              <a:rPr lang="en-GB" dirty="0" smtClean="0">
                <a:ea typeface="Adobe Fangsong Std R" pitchFamily="18" charset="-128"/>
                <a:cs typeface="Adobe Arabic"/>
              </a:rPr>
              <a:t>built </a:t>
            </a:r>
            <a:r>
              <a:rPr lang="en-GB" dirty="0" smtClean="0">
                <a:ea typeface="Adobe Fangsong Std R" pitchFamily="18" charset="-128"/>
                <a:cs typeface="Adobe Arabic"/>
              </a:rPr>
              <a:t>out of </a:t>
            </a:r>
            <a:r>
              <a:rPr lang="en-GB" dirty="0" smtClean="0">
                <a:ea typeface="Adobe Fangsong Std R" pitchFamily="18" charset="-128"/>
                <a:cs typeface="Adobe Arabic"/>
              </a:rPr>
              <a:t>much smaller stories of loneliness and disappointment. </a:t>
            </a:r>
            <a:r>
              <a:rPr lang="en-GB" dirty="0" smtClean="0">
                <a:ea typeface="Adobe Fangsong Std R" pitchFamily="18" charset="-128"/>
                <a:cs typeface="Adobe Arabic"/>
              </a:rPr>
              <a:t>In </a:t>
            </a:r>
            <a:r>
              <a:rPr lang="en-GB" dirty="0" smtClean="0">
                <a:ea typeface="Adobe Fangsong Std R" pitchFamily="18" charset="-128"/>
                <a:cs typeface="Adobe Arabic"/>
              </a:rPr>
              <a:t>searching for a place to belong in this hub, London’s outsiders find themselves stuck in a pattern which excludes the possibility of change and progress. Through two very different experiences of London: one of a new London youth and one of the </a:t>
            </a:r>
            <a:r>
              <a:rPr lang="en-GB" dirty="0">
                <a:ea typeface="Adobe Fangsong Std R" pitchFamily="18" charset="-128"/>
                <a:cs typeface="Adobe Arabic"/>
              </a:rPr>
              <a:t>W</a:t>
            </a:r>
            <a:r>
              <a:rPr lang="en-GB" dirty="0" smtClean="0">
                <a:ea typeface="Adobe Fangsong Std R" pitchFamily="18" charset="-128"/>
                <a:cs typeface="Adobe Arabic"/>
              </a:rPr>
              <a:t>est Indian migrant experience, one thing </a:t>
            </a:r>
            <a:r>
              <a:rPr lang="en-GB" dirty="0" smtClean="0">
                <a:ea typeface="Adobe Fangsong Std R" pitchFamily="18" charset="-128"/>
                <a:cs typeface="Adobe Arabic"/>
              </a:rPr>
              <a:t>is clear </a:t>
            </a:r>
            <a:r>
              <a:rPr lang="en-GB" dirty="0" smtClean="0">
                <a:ea typeface="Adobe Fangsong Std R" pitchFamily="18" charset="-128"/>
                <a:cs typeface="Adobe Arabic"/>
              </a:rPr>
              <a:t>– London is a multi-dimensional world in which a thousand contradictory lives exist close up to each other but never really </a:t>
            </a:r>
            <a:r>
              <a:rPr lang="en-GB" dirty="0" smtClean="0">
                <a:ea typeface="Adobe Fangsong Std R" pitchFamily="18" charset="-128"/>
                <a:cs typeface="Adobe Arabic"/>
              </a:rPr>
              <a:t>touch. </a:t>
            </a:r>
            <a:r>
              <a:rPr lang="en-GB" dirty="0" smtClean="0">
                <a:ea typeface="Adobe Fangsong Std R" pitchFamily="18" charset="-128"/>
                <a:cs typeface="Adobe Arabic"/>
              </a:rPr>
              <a:t>As this picture comes into view, we </a:t>
            </a:r>
            <a:r>
              <a:rPr lang="en-GB" dirty="0" smtClean="0">
                <a:ea typeface="Adobe Fangsong Std R" pitchFamily="18" charset="-128"/>
                <a:cs typeface="Adobe Arabic"/>
              </a:rPr>
              <a:t>reach a </a:t>
            </a:r>
            <a:r>
              <a:rPr lang="en-GB" dirty="0" smtClean="0">
                <a:ea typeface="Adobe Fangsong Std R" pitchFamily="18" charset="-128"/>
                <a:cs typeface="Adobe Arabic"/>
              </a:rPr>
              <a:t>more nuanced understanding of London, one which lacks harmony and encapsulates fractures and divisions- an incomplete and complex sense of reality, but yet one which seems to pervade it’s inhabitants, and despite everything provide a deep pull to the heart.”</a:t>
            </a:r>
            <a:endParaRPr lang="en-GB" dirty="0">
              <a:ea typeface="Adobe Fangsong Std R" pitchFamily="18" charset="-128"/>
              <a:cs typeface="Adobe Arabic"/>
            </a:endParaRPr>
          </a:p>
        </p:txBody>
      </p:sp>
    </p:spTree>
    <p:extLst>
      <p:ext uri="{BB962C8B-B14F-4D97-AF65-F5344CB8AC3E}">
        <p14:creationId xmlns:p14="http://schemas.microsoft.com/office/powerpoint/2010/main" val="36969606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5" y="1786078"/>
            <a:ext cx="6696744" cy="5058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51520" y="40040"/>
            <a:ext cx="6192688" cy="2031325"/>
          </a:xfrm>
          <a:prstGeom prst="rect">
            <a:avLst/>
          </a:prstGeom>
          <a:solidFill>
            <a:schemeClr val="bg1"/>
          </a:solidFill>
          <a:ln>
            <a:solidFill>
              <a:schemeClr val="tx1"/>
            </a:solidFill>
          </a:ln>
        </p:spPr>
        <p:txBody>
          <a:bodyPr wrap="square">
            <a:spAutoFit/>
          </a:bodyPr>
          <a:lstStyle/>
          <a:p>
            <a:r>
              <a:rPr lang="en-GB" b="1" dirty="0">
                <a:ea typeface="Calibri"/>
                <a:cs typeface="Times New Roman"/>
              </a:rPr>
              <a:t>“I can only describe the atmosphere of the joint by telling you it was like a very expensive tomb.</a:t>
            </a:r>
            <a:r>
              <a:rPr lang="en-GB" dirty="0">
                <a:ea typeface="Calibri"/>
                <a:cs typeface="Times New Roman"/>
              </a:rPr>
              <a:t> Of, course, all the staff had left, and the lights were dim where they ought not to be, which made it all a bit sepulchral, but it did look, as a tomb does, or a monument, </a:t>
            </a:r>
            <a:r>
              <a:rPr lang="en-GB" b="1" dirty="0">
                <a:ea typeface="Calibri"/>
                <a:cs typeface="Times New Roman"/>
              </a:rPr>
              <a:t>like something made very big by people who want to prove something they don’t believe in, but desperately need to.”</a:t>
            </a:r>
            <a:endParaRPr lang="en-GB" dirty="0"/>
          </a:p>
        </p:txBody>
      </p:sp>
      <p:sp>
        <p:nvSpPr>
          <p:cNvPr id="2" name="TextBox 1"/>
          <p:cNvSpPr txBox="1"/>
          <p:nvPr/>
        </p:nvSpPr>
        <p:spPr>
          <a:xfrm>
            <a:off x="7092280" y="5661248"/>
            <a:ext cx="1800200" cy="584775"/>
          </a:xfrm>
          <a:prstGeom prst="rect">
            <a:avLst/>
          </a:prstGeom>
          <a:solidFill>
            <a:schemeClr val="bg1"/>
          </a:solidFill>
          <a:ln>
            <a:solidFill>
              <a:schemeClr val="tx1"/>
            </a:solidFill>
          </a:ln>
        </p:spPr>
        <p:txBody>
          <a:bodyPr wrap="square" rtlCol="0">
            <a:spAutoFit/>
          </a:bodyPr>
          <a:lstStyle/>
          <a:p>
            <a:r>
              <a:rPr lang="en-GB" sz="3200" b="1" dirty="0" smtClean="0"/>
              <a:t>MAYFAIR</a:t>
            </a:r>
            <a:endParaRPr lang="en-GB" sz="3200" b="1" dirty="0"/>
          </a:p>
        </p:txBody>
      </p:sp>
    </p:spTree>
    <p:extLst>
      <p:ext uri="{BB962C8B-B14F-4D97-AF65-F5344CB8AC3E}">
        <p14:creationId xmlns:p14="http://schemas.microsoft.com/office/powerpoint/2010/main" val="18382716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7994"/>
            <a:ext cx="9119414" cy="661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915816" y="5927857"/>
            <a:ext cx="5904656" cy="923330"/>
          </a:xfrm>
          <a:prstGeom prst="rect">
            <a:avLst/>
          </a:prstGeom>
          <a:solidFill>
            <a:schemeClr val="bg1"/>
          </a:solidFill>
          <a:ln>
            <a:solidFill>
              <a:schemeClr val="tx1"/>
            </a:solidFill>
          </a:ln>
        </p:spPr>
        <p:txBody>
          <a:bodyPr wrap="square">
            <a:spAutoFit/>
          </a:bodyPr>
          <a:lstStyle/>
          <a:p>
            <a:r>
              <a:rPr lang="en-GB" b="1" dirty="0" smtClean="0"/>
              <a:t>“</a:t>
            </a:r>
            <a:r>
              <a:rPr lang="en-GB" b="1" dirty="0"/>
              <a:t>On this north front of the Hyde, the terraces are great white monsters, like the shots you see in films of hotels at the Cote de France</a:t>
            </a:r>
            <a:r>
              <a:rPr lang="en-GB" b="1" dirty="0" smtClean="0"/>
              <a:t>.</a:t>
            </a:r>
            <a:r>
              <a:rPr lang="en-GB" dirty="0" smtClean="0"/>
              <a:t>”</a:t>
            </a:r>
            <a:endParaRPr lang="en-GB" dirty="0"/>
          </a:p>
        </p:txBody>
      </p:sp>
      <p:sp>
        <p:nvSpPr>
          <p:cNvPr id="2" name="TextBox 1"/>
          <p:cNvSpPr txBox="1"/>
          <p:nvPr/>
        </p:nvSpPr>
        <p:spPr>
          <a:xfrm>
            <a:off x="2319620" y="260648"/>
            <a:ext cx="3392137" cy="707886"/>
          </a:xfrm>
          <a:prstGeom prst="rect">
            <a:avLst/>
          </a:prstGeom>
          <a:solidFill>
            <a:schemeClr val="bg1"/>
          </a:solidFill>
          <a:ln>
            <a:solidFill>
              <a:schemeClr val="tx1"/>
            </a:solidFill>
          </a:ln>
        </p:spPr>
        <p:txBody>
          <a:bodyPr wrap="square" rtlCol="0">
            <a:spAutoFit/>
          </a:bodyPr>
          <a:lstStyle/>
          <a:p>
            <a:r>
              <a:rPr lang="en-GB" sz="4000" b="1" dirty="0" smtClean="0"/>
              <a:t>HYDE PARK</a:t>
            </a:r>
            <a:endParaRPr lang="en-GB" sz="4000" b="1" dirty="0"/>
          </a:p>
        </p:txBody>
      </p:sp>
    </p:spTree>
    <p:extLst>
      <p:ext uri="{BB962C8B-B14F-4D97-AF65-F5344CB8AC3E}">
        <p14:creationId xmlns:p14="http://schemas.microsoft.com/office/powerpoint/2010/main" val="2656703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5990" y="692696"/>
            <a:ext cx="5932340" cy="40531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429933"/>
            <a:ext cx="3528392" cy="55530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915816" y="4745885"/>
            <a:ext cx="6089848" cy="2062103"/>
          </a:xfrm>
          <a:prstGeom prst="rect">
            <a:avLst/>
          </a:prstGeom>
          <a:solidFill>
            <a:schemeClr val="bg1"/>
          </a:solidFill>
          <a:ln>
            <a:solidFill>
              <a:schemeClr val="tx1"/>
            </a:solidFill>
          </a:ln>
        </p:spPr>
        <p:txBody>
          <a:bodyPr wrap="square">
            <a:spAutoFit/>
          </a:bodyPr>
          <a:lstStyle/>
          <a:p>
            <a:r>
              <a:rPr lang="en-GB" sz="1600" dirty="0" smtClean="0"/>
              <a:t>“The </a:t>
            </a:r>
            <a:r>
              <a:rPr lang="en-GB" sz="1600" dirty="0"/>
              <a:t>thing about the parks is, in day time they’re all innocence and merriment, with dogs and perambulators and old geezers and couples wrapped up like judo performers on the green. But soon as the night falls, the whole scene reverses- into its exact opposite, in fact. In come the prowlers and the gropers and whores and kinky exhibition numbers, and the thick air is filled with hundreds of suspicious, peering pairs of eyes. Everyone is seeking someone, but everyone is scared to meet that him or her they’re looking for.”</a:t>
            </a:r>
          </a:p>
        </p:txBody>
      </p:sp>
    </p:spTree>
    <p:extLst>
      <p:ext uri="{BB962C8B-B14F-4D97-AF65-F5344CB8AC3E}">
        <p14:creationId xmlns:p14="http://schemas.microsoft.com/office/powerpoint/2010/main" val="2583923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359366"/>
            <a:ext cx="4716016" cy="3225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1" y="1359366"/>
            <a:ext cx="4391693" cy="3293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883651" y="4457805"/>
            <a:ext cx="7632848" cy="1477328"/>
          </a:xfrm>
          <a:prstGeom prst="rect">
            <a:avLst/>
          </a:prstGeom>
          <a:solidFill>
            <a:schemeClr val="bg1"/>
          </a:solidFill>
          <a:ln>
            <a:solidFill>
              <a:schemeClr val="tx1"/>
            </a:solidFill>
          </a:ln>
        </p:spPr>
        <p:txBody>
          <a:bodyPr wrap="square">
            <a:spAutoFit/>
          </a:bodyPr>
          <a:lstStyle/>
          <a:p>
            <a:r>
              <a:rPr lang="en-GB" dirty="0" smtClean="0"/>
              <a:t>“</a:t>
            </a:r>
            <a:r>
              <a:rPr lang="en-GB" dirty="0"/>
              <a:t>Suze lives in a trio of Victorian bourgeois palaces that have been made over into </a:t>
            </a:r>
            <a:r>
              <a:rPr lang="en-GB" dirty="0" err="1"/>
              <a:t>flatlets</a:t>
            </a:r>
            <a:r>
              <a:rPr lang="en-GB" dirty="0"/>
              <a:t> for the new </a:t>
            </a:r>
            <a:r>
              <a:rPr lang="en-GB" dirty="0" err="1"/>
              <a:t>priv</a:t>
            </a:r>
            <a:r>
              <a:rPr lang="en-GB" dirty="0"/>
              <a:t> intellectual lot, and on the old pillars underneath the porticos, instead of numbers 1,2 and 3, or whatever it should be, they’ve written Serpentine House, this ‘House’ thing being the new way of describing any dump the landlords want to make a fast fiver out of.”</a:t>
            </a:r>
          </a:p>
        </p:txBody>
      </p:sp>
      <p:sp>
        <p:nvSpPr>
          <p:cNvPr id="4" name="TextBox 3"/>
          <p:cNvSpPr txBox="1"/>
          <p:nvPr/>
        </p:nvSpPr>
        <p:spPr>
          <a:xfrm>
            <a:off x="467544" y="409026"/>
            <a:ext cx="2525266" cy="646331"/>
          </a:xfrm>
          <a:prstGeom prst="rect">
            <a:avLst/>
          </a:prstGeom>
          <a:solidFill>
            <a:schemeClr val="bg1"/>
          </a:solidFill>
          <a:ln>
            <a:solidFill>
              <a:schemeClr val="tx1"/>
            </a:solidFill>
          </a:ln>
        </p:spPr>
        <p:txBody>
          <a:bodyPr wrap="square" rtlCol="0">
            <a:spAutoFit/>
          </a:bodyPr>
          <a:lstStyle/>
          <a:p>
            <a:r>
              <a:rPr lang="en-GB" sz="3600" dirty="0" smtClean="0"/>
              <a:t>BAYSWATER</a:t>
            </a:r>
            <a:endParaRPr lang="en-GB" sz="3600" dirty="0"/>
          </a:p>
        </p:txBody>
      </p:sp>
      <p:sp>
        <p:nvSpPr>
          <p:cNvPr id="6" name="Rectangle 5"/>
          <p:cNvSpPr/>
          <p:nvPr/>
        </p:nvSpPr>
        <p:spPr>
          <a:xfrm>
            <a:off x="3816424" y="455192"/>
            <a:ext cx="4572000" cy="1200329"/>
          </a:xfrm>
          <a:prstGeom prst="rect">
            <a:avLst/>
          </a:prstGeom>
          <a:solidFill>
            <a:schemeClr val="bg1"/>
          </a:solidFill>
          <a:ln>
            <a:solidFill>
              <a:schemeClr val="tx1"/>
            </a:solidFill>
          </a:ln>
        </p:spPr>
        <p:txBody>
          <a:bodyPr>
            <a:spAutoFit/>
          </a:bodyPr>
          <a:lstStyle/>
          <a:p>
            <a:r>
              <a:rPr lang="en-GB" dirty="0" smtClean="0"/>
              <a:t>“A </a:t>
            </a:r>
            <a:r>
              <a:rPr lang="en-GB" dirty="0"/>
              <a:t>drab and shady and semi-respectable part called Bayswater which I would rather lie in my coffin, please believe me, than spend a night in</a:t>
            </a:r>
            <a:r>
              <a:rPr lang="en-GB" dirty="0" smtClean="0"/>
              <a:t>.” </a:t>
            </a:r>
            <a:endParaRPr lang="en-GB" dirty="0"/>
          </a:p>
        </p:txBody>
      </p:sp>
    </p:spTree>
    <p:extLst>
      <p:ext uri="{BB962C8B-B14F-4D97-AF65-F5344CB8AC3E}">
        <p14:creationId xmlns:p14="http://schemas.microsoft.com/office/powerpoint/2010/main" val="28643317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59" y="842484"/>
            <a:ext cx="5688632" cy="397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932040" y="551180"/>
            <a:ext cx="4032448" cy="954107"/>
          </a:xfrm>
          <a:prstGeom prst="rect">
            <a:avLst/>
          </a:prstGeom>
          <a:solidFill>
            <a:schemeClr val="bg1"/>
          </a:solidFill>
          <a:ln>
            <a:solidFill>
              <a:schemeClr val="tx1"/>
            </a:solidFill>
          </a:ln>
        </p:spPr>
        <p:txBody>
          <a:bodyPr wrap="square">
            <a:spAutoFit/>
          </a:bodyPr>
          <a:lstStyle/>
          <a:p>
            <a:r>
              <a:rPr lang="en-GB" sz="2800" b="1" dirty="0" smtClean="0"/>
              <a:t>“However </a:t>
            </a:r>
            <a:r>
              <a:rPr lang="en-GB" sz="2800" b="1" dirty="0"/>
              <a:t>horrible the area is, you’re free there.”</a:t>
            </a:r>
            <a:endParaRPr lang="en-GB" sz="2800" dirty="0"/>
          </a:p>
        </p:txBody>
      </p:sp>
      <p:sp>
        <p:nvSpPr>
          <p:cNvPr id="9" name="TextBox 8"/>
          <p:cNvSpPr txBox="1"/>
          <p:nvPr/>
        </p:nvSpPr>
        <p:spPr>
          <a:xfrm>
            <a:off x="425869" y="144588"/>
            <a:ext cx="3042092" cy="584775"/>
          </a:xfrm>
          <a:prstGeom prst="rect">
            <a:avLst/>
          </a:prstGeom>
          <a:solidFill>
            <a:schemeClr val="bg1"/>
          </a:solidFill>
          <a:ln>
            <a:solidFill>
              <a:schemeClr val="tx1"/>
            </a:solidFill>
          </a:ln>
        </p:spPr>
        <p:txBody>
          <a:bodyPr wrap="square" rtlCol="0">
            <a:spAutoFit/>
          </a:bodyPr>
          <a:lstStyle/>
          <a:p>
            <a:r>
              <a:rPr lang="en-GB" sz="3200" dirty="0" smtClean="0"/>
              <a:t>W.10 AND </a:t>
            </a:r>
            <a:r>
              <a:rPr lang="en-GB" sz="3200" dirty="0" smtClean="0"/>
              <a:t>W.11</a:t>
            </a:r>
            <a:endParaRPr lang="en-GB" sz="32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4995" y="3291129"/>
            <a:ext cx="338137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37059" y="4653136"/>
            <a:ext cx="5282169" cy="1754326"/>
          </a:xfrm>
          <a:prstGeom prst="rect">
            <a:avLst/>
          </a:prstGeom>
          <a:solidFill>
            <a:schemeClr val="bg1"/>
          </a:solidFill>
          <a:ln>
            <a:solidFill>
              <a:schemeClr val="tx1"/>
            </a:solidFill>
          </a:ln>
        </p:spPr>
        <p:txBody>
          <a:bodyPr wrap="square">
            <a:spAutoFit/>
          </a:bodyPr>
          <a:lstStyle/>
          <a:p>
            <a:r>
              <a:rPr lang="en-GB" b="1" dirty="0"/>
              <a:t>“</a:t>
            </a:r>
            <a:r>
              <a:rPr lang="en-GB" dirty="0"/>
              <a:t>It’s quite a curiosity, being one of the few that’s got left behind by the Welfare era and the Property-owning whatsit, both of them, and is, in fact, nothing more than a stagnating slum. </a:t>
            </a:r>
            <a:r>
              <a:rPr lang="en-GB" b="1" dirty="0"/>
              <a:t>It’s dying, this bit of London and that’s the most important thing to remember about what goes on there</a:t>
            </a:r>
            <a:r>
              <a:rPr lang="en-GB" b="1" dirty="0" smtClean="0"/>
              <a:t>.”</a:t>
            </a:r>
            <a:endParaRPr lang="en-GB" dirty="0"/>
          </a:p>
        </p:txBody>
      </p:sp>
    </p:spTree>
    <p:extLst>
      <p:ext uri="{BB962C8B-B14F-4D97-AF65-F5344CB8AC3E}">
        <p14:creationId xmlns:p14="http://schemas.microsoft.com/office/powerpoint/2010/main" val="2514862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8" y="-12220"/>
            <a:ext cx="5451371" cy="4010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076056" y="1340768"/>
            <a:ext cx="3600400" cy="2031325"/>
          </a:xfrm>
          <a:prstGeom prst="rect">
            <a:avLst/>
          </a:prstGeom>
          <a:solidFill>
            <a:schemeClr val="bg1"/>
          </a:solidFill>
          <a:ln>
            <a:solidFill>
              <a:schemeClr val="tx1"/>
            </a:solidFill>
          </a:ln>
        </p:spPr>
        <p:txBody>
          <a:bodyPr wrap="square">
            <a:spAutoFit/>
          </a:bodyPr>
          <a:lstStyle/>
          <a:p>
            <a:r>
              <a:rPr lang="en-GB" b="1" dirty="0" smtClean="0"/>
              <a:t>“</a:t>
            </a:r>
            <a:r>
              <a:rPr lang="en-GB" dirty="0" smtClean="0"/>
              <a:t>To </a:t>
            </a:r>
            <a:r>
              <a:rPr lang="en-GB" dirty="0"/>
              <a:t>the north of it, there run, in parallel the Harrow road I’ve mentioned, </a:t>
            </a:r>
            <a:r>
              <a:rPr lang="en-GB" b="1" dirty="0"/>
              <a:t>which you’d hurry through even if you were in a car and a canal, called the Grand </a:t>
            </a:r>
            <a:r>
              <a:rPr lang="en-GB" b="1" dirty="0" smtClean="0"/>
              <a:t>Union, that </a:t>
            </a:r>
            <a:r>
              <a:rPr lang="en-GB" b="1" dirty="0"/>
              <a:t>nothing floats on except cats and </a:t>
            </a:r>
            <a:r>
              <a:rPr lang="en-GB" b="1" dirty="0" smtClean="0"/>
              <a:t>contraceptives.” </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1" y="3805018"/>
            <a:ext cx="5429534" cy="305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076056" y="4293095"/>
            <a:ext cx="3528392" cy="2308324"/>
          </a:xfrm>
          <a:prstGeom prst="rect">
            <a:avLst/>
          </a:prstGeom>
          <a:solidFill>
            <a:schemeClr val="bg1"/>
          </a:solidFill>
          <a:ln>
            <a:solidFill>
              <a:schemeClr val="tx1"/>
            </a:solidFill>
          </a:ln>
        </p:spPr>
        <p:txBody>
          <a:bodyPr wrap="square">
            <a:spAutoFit/>
          </a:bodyPr>
          <a:lstStyle/>
          <a:p>
            <a:r>
              <a:rPr lang="en-GB" dirty="0"/>
              <a:t>“A long lean road called Latimer road which I particularly want you to remember because out of this road, like horrible tits dangling from a lean old sow, there hand a whole festoon of what I think must really be the </a:t>
            </a:r>
            <a:r>
              <a:rPr lang="en-GB" dirty="0" err="1"/>
              <a:t>sinisterest</a:t>
            </a:r>
            <a:r>
              <a:rPr lang="en-GB" dirty="0"/>
              <a:t> highways in our city.” </a:t>
            </a:r>
          </a:p>
        </p:txBody>
      </p:sp>
      <p:sp>
        <p:nvSpPr>
          <p:cNvPr id="4" name="TextBox 3"/>
          <p:cNvSpPr txBox="1"/>
          <p:nvPr/>
        </p:nvSpPr>
        <p:spPr>
          <a:xfrm>
            <a:off x="0" y="6127"/>
            <a:ext cx="2915816" cy="584775"/>
          </a:xfrm>
          <a:prstGeom prst="rect">
            <a:avLst/>
          </a:prstGeom>
          <a:solidFill>
            <a:schemeClr val="bg1"/>
          </a:solidFill>
          <a:ln>
            <a:solidFill>
              <a:schemeClr val="tx1"/>
            </a:solidFill>
          </a:ln>
        </p:spPr>
        <p:txBody>
          <a:bodyPr wrap="square" rtlCol="0">
            <a:spAutoFit/>
          </a:bodyPr>
          <a:lstStyle/>
          <a:p>
            <a:r>
              <a:rPr lang="en-GB" sz="3200" b="1" dirty="0" smtClean="0"/>
              <a:t>HARROW ROAD</a:t>
            </a:r>
            <a:endParaRPr lang="en-GB" sz="3200" b="1" dirty="0"/>
          </a:p>
        </p:txBody>
      </p:sp>
      <p:sp>
        <p:nvSpPr>
          <p:cNvPr id="5" name="Rectangle 4"/>
          <p:cNvSpPr/>
          <p:nvPr/>
        </p:nvSpPr>
        <p:spPr>
          <a:xfrm>
            <a:off x="0" y="3822448"/>
            <a:ext cx="2775055" cy="584775"/>
          </a:xfrm>
          <a:prstGeom prst="rect">
            <a:avLst/>
          </a:prstGeom>
          <a:solidFill>
            <a:schemeClr val="bg1"/>
          </a:solidFill>
          <a:ln>
            <a:solidFill>
              <a:schemeClr val="tx1"/>
            </a:solidFill>
          </a:ln>
        </p:spPr>
        <p:txBody>
          <a:bodyPr wrap="none">
            <a:spAutoFit/>
          </a:bodyPr>
          <a:lstStyle/>
          <a:p>
            <a:pPr lvl="0"/>
            <a:r>
              <a:rPr lang="en-GB" sz="3200" b="1" dirty="0" smtClean="0">
                <a:solidFill>
                  <a:prstClr val="black"/>
                </a:solidFill>
              </a:rPr>
              <a:t>LATIMER ROAD</a:t>
            </a:r>
            <a:endParaRPr lang="en-GB" sz="3200" b="1" dirty="0">
              <a:solidFill>
                <a:prstClr val="black"/>
              </a:solidFill>
            </a:endParaRPr>
          </a:p>
        </p:txBody>
      </p:sp>
    </p:spTree>
    <p:extLst>
      <p:ext uri="{BB962C8B-B14F-4D97-AF65-F5344CB8AC3E}">
        <p14:creationId xmlns:p14="http://schemas.microsoft.com/office/powerpoint/2010/main" val="36162300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75" y="0"/>
            <a:ext cx="9314390" cy="6690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640920" y="346068"/>
            <a:ext cx="4379301" cy="3139321"/>
          </a:xfrm>
          <a:prstGeom prst="rect">
            <a:avLst/>
          </a:prstGeom>
          <a:solidFill>
            <a:schemeClr val="bg1"/>
          </a:solidFill>
          <a:ln>
            <a:solidFill>
              <a:schemeClr val="tx1"/>
            </a:solidFill>
          </a:ln>
        </p:spPr>
        <p:txBody>
          <a:bodyPr wrap="square">
            <a:spAutoFit/>
          </a:bodyPr>
          <a:lstStyle/>
          <a:p>
            <a:r>
              <a:rPr lang="en-GB" dirty="0">
                <a:ea typeface="Calibri"/>
                <a:cs typeface="Times New Roman"/>
              </a:rPr>
              <a:t>“On the South side of this area, down by the w.11 things are a little different, but in a way that somehow makes them worse, and that is, owing to a freak of fortune and some smart work by the estate agents too, I shouldn’t be surprises, there are one or two sections that are positively posh: not fashionable, mind you, but quite graded, with their big back gardens and that absolute silence which in London is the sign of a respectable location</a:t>
            </a:r>
            <a:r>
              <a:rPr lang="en-GB" dirty="0" smtClean="0">
                <a:ea typeface="Calibri"/>
                <a:cs typeface="Times New Roman"/>
              </a:rPr>
              <a:t>.”</a:t>
            </a:r>
            <a:endParaRPr lang="en-GB" dirty="0"/>
          </a:p>
        </p:txBody>
      </p:sp>
    </p:spTree>
    <p:extLst>
      <p:ext uri="{BB962C8B-B14F-4D97-AF65-F5344CB8AC3E}">
        <p14:creationId xmlns:p14="http://schemas.microsoft.com/office/powerpoint/2010/main" val="3404173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754" y="109205"/>
            <a:ext cx="5280971" cy="2948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5" y="110806"/>
            <a:ext cx="4713708" cy="3101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331640" y="614552"/>
            <a:ext cx="1944216" cy="523220"/>
          </a:xfrm>
          <a:prstGeom prst="rect">
            <a:avLst/>
          </a:prstGeom>
          <a:solidFill>
            <a:schemeClr val="bg1"/>
          </a:solidFill>
          <a:ln>
            <a:solidFill>
              <a:schemeClr val="tx1"/>
            </a:solidFill>
          </a:ln>
        </p:spPr>
        <p:txBody>
          <a:bodyPr wrap="square" rtlCol="0">
            <a:spAutoFit/>
          </a:bodyPr>
          <a:lstStyle/>
          <a:p>
            <a:r>
              <a:rPr lang="en-GB" sz="2800" b="1" dirty="0" smtClean="0"/>
              <a:t>WHITE CITY</a:t>
            </a:r>
            <a:endParaRPr lang="en-GB" sz="2800" b="1"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178" y="3059668"/>
            <a:ext cx="4597102" cy="3585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45" y="3029518"/>
            <a:ext cx="4891595" cy="3631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335663" y="2567853"/>
            <a:ext cx="4572000" cy="923330"/>
          </a:xfrm>
          <a:prstGeom prst="rect">
            <a:avLst/>
          </a:prstGeom>
          <a:solidFill>
            <a:schemeClr val="bg1"/>
          </a:solidFill>
          <a:ln>
            <a:solidFill>
              <a:schemeClr val="tx1"/>
            </a:solidFill>
          </a:ln>
        </p:spPr>
        <p:txBody>
          <a:bodyPr>
            <a:spAutoFit/>
          </a:bodyPr>
          <a:lstStyle/>
          <a:p>
            <a:r>
              <a:rPr lang="en-GB" b="1" dirty="0"/>
              <a:t>WHITE CITY-.</a:t>
            </a:r>
            <a:r>
              <a:rPr lang="en-GB" dirty="0"/>
              <a:t> “where the old BBC’s building that splendid modernistic palace, so as to send their telly message to the nation</a:t>
            </a:r>
            <a:r>
              <a:rPr lang="en-GB" dirty="0" smtClean="0"/>
              <a:t>.”</a:t>
            </a:r>
            <a:endParaRPr lang="en-GB" dirty="0"/>
          </a:p>
        </p:txBody>
      </p:sp>
    </p:spTree>
    <p:extLst>
      <p:ext uri="{BB962C8B-B14F-4D97-AF65-F5344CB8AC3E}">
        <p14:creationId xmlns:p14="http://schemas.microsoft.com/office/powerpoint/2010/main" val="3902888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492765"/>
            <a:ext cx="4788024" cy="639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85196"/>
            <a:ext cx="5207146" cy="6372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2008" y="5629065"/>
            <a:ext cx="9144000" cy="1200329"/>
          </a:xfrm>
          <a:prstGeom prst="rect">
            <a:avLst/>
          </a:prstGeom>
          <a:solidFill>
            <a:schemeClr val="bg1"/>
          </a:solidFill>
          <a:ln>
            <a:solidFill>
              <a:schemeClr val="tx1"/>
            </a:solidFill>
          </a:ln>
        </p:spPr>
        <p:txBody>
          <a:bodyPr wrap="square">
            <a:spAutoFit/>
          </a:bodyPr>
          <a:lstStyle/>
          <a:p>
            <a:r>
              <a:rPr lang="en-GB" dirty="0" smtClean="0">
                <a:ea typeface="Calibri"/>
                <a:cs typeface="Times New Roman"/>
              </a:rPr>
              <a:t>“</a:t>
            </a:r>
            <a:r>
              <a:rPr lang="en-GB" dirty="0">
                <a:ea typeface="Calibri"/>
                <a:cs typeface="Times New Roman"/>
              </a:rPr>
              <a:t>But the great thing about the jazz world, and all the kids that enter into it, is that no one, not a soul, cares what your class is, or what your race is, or what your income, or if you’re  a boy or a girl, or bent, or versatile, or what you are – so long as you dig the scene and can behave yourself, and have left all that crap behind you, too, when you come in the jazz club door.”</a:t>
            </a:r>
            <a:endParaRPr lang="en-GB" dirty="0"/>
          </a:p>
        </p:txBody>
      </p:sp>
      <p:sp>
        <p:nvSpPr>
          <p:cNvPr id="2" name="TextBox 1"/>
          <p:cNvSpPr txBox="1"/>
          <p:nvPr/>
        </p:nvSpPr>
        <p:spPr>
          <a:xfrm>
            <a:off x="3347864" y="3161658"/>
            <a:ext cx="2880320" cy="584775"/>
          </a:xfrm>
          <a:prstGeom prst="rect">
            <a:avLst/>
          </a:prstGeom>
          <a:solidFill>
            <a:schemeClr val="bg1"/>
          </a:solidFill>
          <a:ln>
            <a:solidFill>
              <a:schemeClr val="tx1"/>
            </a:solidFill>
          </a:ln>
        </p:spPr>
        <p:txBody>
          <a:bodyPr wrap="square" rtlCol="0">
            <a:spAutoFit/>
          </a:bodyPr>
          <a:lstStyle/>
          <a:p>
            <a:r>
              <a:rPr lang="en-GB" sz="3200" b="1" dirty="0" smtClean="0"/>
              <a:t>THE JAZZ SCENE</a:t>
            </a:r>
            <a:endParaRPr lang="en-GB" sz="3200" b="1" dirty="0"/>
          </a:p>
        </p:txBody>
      </p:sp>
      <p:sp>
        <p:nvSpPr>
          <p:cNvPr id="4" name="TextBox 3"/>
          <p:cNvSpPr txBox="1"/>
          <p:nvPr/>
        </p:nvSpPr>
        <p:spPr>
          <a:xfrm>
            <a:off x="233772" y="169599"/>
            <a:ext cx="6228184" cy="646331"/>
          </a:xfrm>
          <a:prstGeom prst="rect">
            <a:avLst/>
          </a:prstGeom>
          <a:solidFill>
            <a:schemeClr val="bg1"/>
          </a:solidFill>
          <a:ln>
            <a:solidFill>
              <a:schemeClr val="tx1"/>
            </a:solidFill>
          </a:ln>
        </p:spPr>
        <p:txBody>
          <a:bodyPr wrap="square" rtlCol="0">
            <a:spAutoFit/>
          </a:bodyPr>
          <a:lstStyle/>
          <a:p>
            <a:r>
              <a:rPr lang="en-GB" dirty="0" smtClean="0"/>
              <a:t>“That brings me to today, and to the third item in my education, my university, you might say, and that’s the jazz clubs.”</a:t>
            </a:r>
            <a:endParaRPr lang="en-GB" dirty="0"/>
          </a:p>
        </p:txBody>
      </p:sp>
    </p:spTree>
    <p:extLst>
      <p:ext uri="{BB962C8B-B14F-4D97-AF65-F5344CB8AC3E}">
        <p14:creationId xmlns:p14="http://schemas.microsoft.com/office/powerpoint/2010/main" val="2895256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 result for london 1950s youth photograp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4484160" cy="63062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99992" y="1412776"/>
            <a:ext cx="4139952" cy="2308324"/>
          </a:xfrm>
          <a:prstGeom prst="rect">
            <a:avLst/>
          </a:prstGeom>
          <a:solidFill>
            <a:schemeClr val="bg1"/>
          </a:solidFill>
          <a:ln>
            <a:solidFill>
              <a:schemeClr val="tx1"/>
            </a:solidFill>
          </a:ln>
        </p:spPr>
        <p:txBody>
          <a:bodyPr wrap="square">
            <a:spAutoFit/>
          </a:bodyPr>
          <a:lstStyle/>
          <a:p>
            <a:r>
              <a:rPr lang="en-GB" dirty="0"/>
              <a:t>“For centuries the English have been rich, and the price of riches is that you export reality to where it is you get your money from. And now that the marketplaces overseas are closing one by one, reality comes home again to roost, but no one notices it, although it’s settled in to stay beside them.” </a:t>
            </a:r>
          </a:p>
        </p:txBody>
      </p:sp>
    </p:spTree>
    <p:extLst>
      <p:ext uri="{BB962C8B-B14F-4D97-AF65-F5344CB8AC3E}">
        <p14:creationId xmlns:p14="http://schemas.microsoft.com/office/powerpoint/2010/main" val="113276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Users\Chibald\Pictures\okkkk.jpg"/>
          <p:cNvPicPr>
            <a:picLocks noChangeAspect="1" noChangeArrowheads="1"/>
          </p:cNvPicPr>
          <p:nvPr/>
        </p:nvPicPr>
        <p:blipFill rotWithShape="1">
          <a:blip r:embed="rId3">
            <a:extLst>
              <a:ext uri="{28A0092B-C50C-407E-A947-70E740481C1C}">
                <a14:useLocalDpi xmlns:a14="http://schemas.microsoft.com/office/drawing/2010/main" val="0"/>
              </a:ext>
            </a:extLst>
          </a:blip>
          <a:srcRect l="2489" t="11146" r="36963" b="17620"/>
          <a:stretch/>
        </p:blipFill>
        <p:spPr bwMode="auto">
          <a:xfrm>
            <a:off x="611560" y="757456"/>
            <a:ext cx="7200800" cy="4718294"/>
          </a:xfrm>
          <a:prstGeom prst="rect">
            <a:avLst/>
          </a:prstGeom>
          <a:noFill/>
          <a:ln w="12700">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3599" y="151164"/>
            <a:ext cx="7536721" cy="461665"/>
          </a:xfrm>
          <a:prstGeom prst="rect">
            <a:avLst/>
          </a:prstGeom>
          <a:solidFill>
            <a:schemeClr val="bg1"/>
          </a:solidFill>
          <a:ln>
            <a:solidFill>
              <a:schemeClr val="tx1"/>
            </a:solidFill>
          </a:ln>
        </p:spPr>
        <p:txBody>
          <a:bodyPr wrap="square" rtlCol="0">
            <a:spAutoFit/>
          </a:bodyPr>
          <a:lstStyle/>
          <a:p>
            <a:r>
              <a:rPr lang="en-GB" sz="2400" b="1" dirty="0" smtClean="0">
                <a:ea typeface="Adobe Fangsong Std R" pitchFamily="18" charset="-128"/>
              </a:rPr>
              <a:t>“ABSOLUTE BEGINNERS”: NEW YOUTH LONDON (1959)</a:t>
            </a:r>
            <a:endParaRPr lang="en-GB" sz="2400" b="1" dirty="0">
              <a:ea typeface="Adobe Fangsong Std R" pitchFamily="18" charset="-128"/>
            </a:endParaRPr>
          </a:p>
        </p:txBody>
      </p:sp>
      <p:sp>
        <p:nvSpPr>
          <p:cNvPr id="5" name="Rectangle 4"/>
          <p:cNvSpPr/>
          <p:nvPr/>
        </p:nvSpPr>
        <p:spPr>
          <a:xfrm>
            <a:off x="2051720" y="5013176"/>
            <a:ext cx="6341585" cy="1569660"/>
          </a:xfrm>
          <a:prstGeom prst="rect">
            <a:avLst/>
          </a:prstGeom>
          <a:solidFill>
            <a:schemeClr val="bg1"/>
          </a:solidFill>
          <a:ln>
            <a:solidFill>
              <a:schemeClr val="tx1"/>
            </a:solidFill>
          </a:ln>
        </p:spPr>
        <p:txBody>
          <a:bodyPr wrap="square">
            <a:spAutoFit/>
          </a:bodyPr>
          <a:lstStyle/>
          <a:p>
            <a:pPr algn="just"/>
            <a:r>
              <a:rPr lang="en-GB" sz="1600" dirty="0" smtClean="0">
                <a:ea typeface="Adobe Fangsong Std R" pitchFamily="18" charset="-128"/>
              </a:rPr>
              <a:t>“Believe </a:t>
            </a:r>
            <a:r>
              <a:rPr lang="en-GB" sz="1600" dirty="0">
                <a:ea typeface="Adobe Fangsong Std R" pitchFamily="18" charset="-128"/>
              </a:rPr>
              <a:t>me! Inside the two square miles of Napoli, there was blood and thunder, but just outside it – only across one single road, like some national frontier –you were back in the world of Mrs Dale, and What’s my line? And England’s green and pleasant land. Napoli was like a prison or concentration camp: inside, blue murder, outside, buses and evening papers and hurrying home to sausages and mash and tea</a:t>
            </a:r>
            <a:r>
              <a:rPr lang="en-GB" sz="1600" dirty="0" smtClean="0">
                <a:ea typeface="Adobe Fangsong Std R" pitchFamily="18" charset="-128"/>
              </a:rPr>
              <a:t>.”</a:t>
            </a:r>
            <a:endParaRPr lang="en-GB" sz="1600" dirty="0">
              <a:ea typeface="Adobe Fangsong Std R" pitchFamily="18" charset="-128"/>
            </a:endParaRPr>
          </a:p>
        </p:txBody>
      </p:sp>
    </p:spTree>
    <p:extLst>
      <p:ext uri="{BB962C8B-B14F-4D97-AF65-F5344CB8AC3E}">
        <p14:creationId xmlns:p14="http://schemas.microsoft.com/office/powerpoint/2010/main" val="8561549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Chibald\Pictures\bbb.jpg"/>
          <p:cNvPicPr>
            <a:picLocks noChangeAspect="1" noChangeArrowheads="1"/>
          </p:cNvPicPr>
          <p:nvPr/>
        </p:nvPicPr>
        <p:blipFill rotWithShape="1">
          <a:blip r:embed="rId2">
            <a:extLst>
              <a:ext uri="{28A0092B-C50C-407E-A947-70E740481C1C}">
                <a14:useLocalDpi xmlns:a14="http://schemas.microsoft.com/office/drawing/2010/main" val="0"/>
              </a:ext>
            </a:extLst>
          </a:blip>
          <a:srcRect l="2488" t="12360" r="37611" b="17159"/>
          <a:stretch/>
        </p:blipFill>
        <p:spPr bwMode="auto">
          <a:xfrm>
            <a:off x="107504" y="311039"/>
            <a:ext cx="8901242" cy="57606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107504" y="974936"/>
            <a:ext cx="5544616" cy="646331"/>
          </a:xfrm>
          <a:prstGeom prst="rect">
            <a:avLst/>
          </a:prstGeom>
          <a:solidFill>
            <a:schemeClr val="bg1"/>
          </a:solidFill>
          <a:ln>
            <a:solidFill>
              <a:schemeClr val="tx1"/>
            </a:solidFill>
          </a:ln>
        </p:spPr>
        <p:txBody>
          <a:bodyPr wrap="square">
            <a:spAutoFit/>
          </a:bodyPr>
          <a:lstStyle/>
          <a:p>
            <a:r>
              <a:rPr lang="en-GB" sz="1200" dirty="0">
                <a:latin typeface="+mj-lt"/>
              </a:rPr>
              <a:t>“London is a place like that. It divide up in little worlds , and you stay in the world you belong to and you don’t know anything about what happening in the other ones except what you read in the papers</a:t>
            </a:r>
            <a:r>
              <a:rPr lang="en-GB" sz="1200" dirty="0" smtClean="0">
                <a:latin typeface="+mj-lt"/>
              </a:rPr>
              <a:t>.”- Lonely Londoners</a:t>
            </a:r>
            <a:endParaRPr lang="en-GB" sz="1200" dirty="0">
              <a:latin typeface="+mj-lt"/>
            </a:endParaRPr>
          </a:p>
        </p:txBody>
      </p:sp>
      <p:sp>
        <p:nvSpPr>
          <p:cNvPr id="2" name="TextBox 1"/>
          <p:cNvSpPr txBox="1"/>
          <p:nvPr/>
        </p:nvSpPr>
        <p:spPr>
          <a:xfrm>
            <a:off x="395536" y="404664"/>
            <a:ext cx="8254119" cy="461665"/>
          </a:xfrm>
          <a:prstGeom prst="rect">
            <a:avLst/>
          </a:prstGeom>
          <a:solidFill>
            <a:schemeClr val="bg1"/>
          </a:solidFill>
          <a:ln>
            <a:solidFill>
              <a:schemeClr val="tx1"/>
            </a:solidFill>
          </a:ln>
        </p:spPr>
        <p:txBody>
          <a:bodyPr wrap="square" rtlCol="0">
            <a:spAutoFit/>
          </a:bodyPr>
          <a:lstStyle/>
          <a:p>
            <a:r>
              <a:rPr lang="en-GB" sz="2400" b="1" dirty="0" smtClean="0"/>
              <a:t>LONELY LONDONERS: THE WEST INDIAN MIGRANT EXPERIENCE</a:t>
            </a:r>
            <a:endParaRPr lang="en-GB" sz="2400" b="1" dirty="0"/>
          </a:p>
        </p:txBody>
      </p:sp>
      <p:sp>
        <p:nvSpPr>
          <p:cNvPr id="5" name="Rectangle 4"/>
          <p:cNvSpPr/>
          <p:nvPr/>
        </p:nvSpPr>
        <p:spPr>
          <a:xfrm>
            <a:off x="639294" y="4941168"/>
            <a:ext cx="8037162" cy="1754326"/>
          </a:xfrm>
          <a:prstGeom prst="rect">
            <a:avLst/>
          </a:prstGeom>
          <a:solidFill>
            <a:schemeClr val="bg1"/>
          </a:solidFill>
          <a:ln>
            <a:solidFill>
              <a:schemeClr val="tx1"/>
            </a:solidFill>
          </a:ln>
        </p:spPr>
        <p:txBody>
          <a:bodyPr wrap="square">
            <a:spAutoFit/>
          </a:bodyPr>
          <a:lstStyle/>
          <a:p>
            <a:r>
              <a:rPr lang="en-GB" dirty="0"/>
              <a:t> </a:t>
            </a:r>
            <a:r>
              <a:rPr lang="en-GB" dirty="0" smtClean="0"/>
              <a:t>“To </a:t>
            </a:r>
            <a:r>
              <a:rPr lang="en-GB" dirty="0"/>
              <a:t>have said: ‘I walked on Waterloo Bridge,’ ‘I rendezvoused at Charing Cross,’ ‘</a:t>
            </a:r>
            <a:r>
              <a:rPr lang="en-GB" dirty="0" err="1"/>
              <a:t>Picadilly</a:t>
            </a:r>
            <a:r>
              <a:rPr lang="en-GB" dirty="0"/>
              <a:t> Circus is my playground,’ to say these things, to have lived these things, to have lived in the great city of London, centre of the world. To one day lean against the wind walking up the Bayswater Road (destination unknown), to see the leaves swirl and dance and sin on the pavement (sight unseeing) to write a causal letter home beginning: ‘Last night, in Trafalgar Square..’</a:t>
            </a:r>
          </a:p>
        </p:txBody>
      </p:sp>
    </p:spTree>
    <p:extLst>
      <p:ext uri="{BB962C8B-B14F-4D97-AF65-F5344CB8AC3E}">
        <p14:creationId xmlns:p14="http://schemas.microsoft.com/office/powerpoint/2010/main" val="14216621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0990"/>
            <a:ext cx="9144000" cy="6062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7504" y="71046"/>
            <a:ext cx="2615975" cy="523220"/>
          </a:xfrm>
          <a:prstGeom prst="rect">
            <a:avLst/>
          </a:prstGeom>
          <a:solidFill>
            <a:schemeClr val="bg1"/>
          </a:solidFill>
          <a:ln>
            <a:solidFill>
              <a:schemeClr val="tx1"/>
            </a:solidFill>
          </a:ln>
        </p:spPr>
        <p:txBody>
          <a:bodyPr wrap="square" rtlCol="0">
            <a:spAutoFit/>
          </a:bodyPr>
          <a:lstStyle/>
          <a:p>
            <a:r>
              <a:rPr lang="en-GB" sz="2800" b="1" dirty="0" smtClean="0"/>
              <a:t>HARROW ROAD</a:t>
            </a:r>
            <a:endParaRPr lang="en-GB" sz="2800" b="1" dirty="0"/>
          </a:p>
        </p:txBody>
      </p:sp>
      <p:sp>
        <p:nvSpPr>
          <p:cNvPr id="6" name="Rectangle 5"/>
          <p:cNvSpPr/>
          <p:nvPr/>
        </p:nvSpPr>
        <p:spPr>
          <a:xfrm>
            <a:off x="3707904" y="147990"/>
            <a:ext cx="4998618" cy="369332"/>
          </a:xfrm>
          <a:prstGeom prst="rect">
            <a:avLst/>
          </a:prstGeom>
          <a:solidFill>
            <a:schemeClr val="bg1"/>
          </a:solidFill>
          <a:ln>
            <a:solidFill>
              <a:schemeClr val="tx1"/>
            </a:solidFill>
          </a:ln>
        </p:spPr>
        <p:txBody>
          <a:bodyPr wrap="square">
            <a:spAutoFit/>
          </a:bodyPr>
          <a:lstStyle/>
          <a:p>
            <a:pPr lvl="0"/>
            <a:r>
              <a:rPr lang="en-GB" b="1" dirty="0"/>
              <a:t>“The street does always be dirty except if rain fall.”</a:t>
            </a:r>
            <a:endParaRPr lang="en-GB" dirty="0"/>
          </a:p>
        </p:txBody>
      </p:sp>
      <p:sp>
        <p:nvSpPr>
          <p:cNvPr id="4" name="Rectangle 3"/>
          <p:cNvSpPr/>
          <p:nvPr/>
        </p:nvSpPr>
        <p:spPr>
          <a:xfrm>
            <a:off x="2351346" y="4530737"/>
            <a:ext cx="6696743" cy="2308324"/>
          </a:xfrm>
          <a:prstGeom prst="rect">
            <a:avLst/>
          </a:prstGeom>
          <a:solidFill>
            <a:schemeClr val="bg1"/>
          </a:solidFill>
          <a:ln>
            <a:solidFill>
              <a:schemeClr val="tx1"/>
            </a:solidFill>
          </a:ln>
        </p:spPr>
        <p:txBody>
          <a:bodyPr wrap="square">
            <a:spAutoFit/>
          </a:bodyPr>
          <a:lstStyle/>
          <a:p>
            <a:r>
              <a:rPr lang="en-GB" dirty="0"/>
              <a:t>“The place where </a:t>
            </a:r>
            <a:r>
              <a:rPr lang="en-GB" dirty="0" err="1"/>
              <a:t>Tolroy</a:t>
            </a:r>
            <a:r>
              <a:rPr lang="en-GB" dirty="0"/>
              <a:t> and the family was living was off the Harrow Road, and the people in that area call the Working Class. </a:t>
            </a:r>
            <a:r>
              <a:rPr lang="en-GB" b="1" dirty="0"/>
              <a:t>Wherever in London that it have Working Class, there you will find a lot of spades.</a:t>
            </a:r>
            <a:r>
              <a:rPr lang="en-GB" dirty="0"/>
              <a:t> </a:t>
            </a:r>
            <a:r>
              <a:rPr lang="en-GB" b="1" dirty="0"/>
              <a:t>This is the real world, where men know what it is to hustle a pound to pay the rent when Friday come. The houses round here old and grey and weather beaten, the walls cracking like the last days of Pompeii, it ain’t have no hot water, and in the whole street that </a:t>
            </a:r>
            <a:r>
              <a:rPr lang="en-GB" b="1" dirty="0" err="1"/>
              <a:t>Tolroy</a:t>
            </a:r>
            <a:r>
              <a:rPr lang="en-GB" b="1" dirty="0"/>
              <a:t> and them living in, none of the houses have bath.</a:t>
            </a:r>
            <a:r>
              <a:rPr lang="en-GB" dirty="0"/>
              <a:t> </a:t>
            </a:r>
            <a:r>
              <a:rPr lang="en-GB" dirty="0" smtClean="0"/>
              <a:t>”</a:t>
            </a:r>
            <a:endParaRPr lang="en-GB" dirty="0"/>
          </a:p>
        </p:txBody>
      </p:sp>
    </p:spTree>
    <p:extLst>
      <p:ext uri="{BB962C8B-B14F-4D97-AF65-F5344CB8AC3E}">
        <p14:creationId xmlns:p14="http://schemas.microsoft.com/office/powerpoint/2010/main" val="6959822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
            <a:ext cx="8312200" cy="5517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3873584"/>
            <a:ext cx="4194175"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976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rio of Jamaican immigrants walking the streets of Birmingham in January 195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04664"/>
            <a:ext cx="8212660" cy="6401663"/>
          </a:xfrm>
          <a:prstGeom prst="rect">
            <a:avLst/>
          </a:prstGeom>
          <a:noFill/>
          <a:ln>
            <a:noFill/>
          </a:ln>
        </p:spPr>
      </p:pic>
      <p:sp>
        <p:nvSpPr>
          <p:cNvPr id="2" name="Rectangle 1"/>
          <p:cNvSpPr/>
          <p:nvPr/>
        </p:nvSpPr>
        <p:spPr>
          <a:xfrm>
            <a:off x="971600" y="5093000"/>
            <a:ext cx="8030258" cy="1685077"/>
          </a:xfrm>
          <a:prstGeom prst="rect">
            <a:avLst/>
          </a:prstGeom>
          <a:solidFill>
            <a:schemeClr val="bg1"/>
          </a:solidFill>
          <a:ln>
            <a:solidFill>
              <a:schemeClr val="tx1"/>
            </a:solidFill>
          </a:ln>
        </p:spPr>
        <p:txBody>
          <a:bodyPr wrap="square">
            <a:spAutoFit/>
          </a:bodyPr>
          <a:lstStyle/>
          <a:p>
            <a:pPr>
              <a:lnSpc>
                <a:spcPct val="115000"/>
              </a:lnSpc>
              <a:spcAft>
                <a:spcPts val="1000"/>
              </a:spcAft>
            </a:pPr>
            <a:r>
              <a:rPr lang="en-GB" b="1" dirty="0" smtClean="0">
                <a:ea typeface="Calibri"/>
                <a:cs typeface="Times New Roman"/>
              </a:rPr>
              <a:t>“Nearly </a:t>
            </a:r>
            <a:r>
              <a:rPr lang="en-GB" b="1" dirty="0">
                <a:ea typeface="Calibri"/>
                <a:cs typeface="Times New Roman"/>
              </a:rPr>
              <a:t>every Sunday morning, like if they go to church, the boys liming in Moses room, coming together for a </a:t>
            </a:r>
            <a:r>
              <a:rPr lang="en-GB" b="1" dirty="0" err="1">
                <a:ea typeface="Calibri"/>
                <a:cs typeface="Times New Roman"/>
              </a:rPr>
              <a:t>oldtalk</a:t>
            </a:r>
            <a:r>
              <a:rPr lang="en-GB" b="1" dirty="0">
                <a:ea typeface="Calibri"/>
                <a:cs typeface="Times New Roman"/>
              </a:rPr>
              <a:t> the find out the latest gen, what happening, when is the next fete […] Always every Sunday morning they coming to Moses, like it is a confession, sitting down on the bed, on the floor, on the chairs, everybody asking what happening but nobody like they know what happening</a:t>
            </a:r>
            <a:r>
              <a:rPr lang="en-GB" dirty="0" smtClean="0">
                <a:ea typeface="Calibri"/>
                <a:cs typeface="Times New Roman"/>
              </a:rPr>
              <a:t>,.”</a:t>
            </a:r>
            <a:endParaRPr lang="en-GB" dirty="0">
              <a:ea typeface="Calibri"/>
              <a:cs typeface="Times New Roman"/>
            </a:endParaRPr>
          </a:p>
        </p:txBody>
      </p:sp>
      <p:sp>
        <p:nvSpPr>
          <p:cNvPr id="3" name="TextBox 2"/>
          <p:cNvSpPr txBox="1"/>
          <p:nvPr/>
        </p:nvSpPr>
        <p:spPr>
          <a:xfrm>
            <a:off x="1259632" y="404664"/>
            <a:ext cx="4608512" cy="461665"/>
          </a:xfrm>
          <a:prstGeom prst="rect">
            <a:avLst/>
          </a:prstGeom>
          <a:solidFill>
            <a:schemeClr val="bg1"/>
          </a:solidFill>
          <a:ln>
            <a:solidFill>
              <a:schemeClr val="tx1"/>
            </a:solidFill>
          </a:ln>
        </p:spPr>
        <p:txBody>
          <a:bodyPr wrap="square" rtlCol="0">
            <a:spAutoFit/>
          </a:bodyPr>
          <a:lstStyle/>
          <a:p>
            <a:r>
              <a:rPr lang="en-GB" sz="2400" b="1" dirty="0" smtClean="0"/>
              <a:t>BAYSWATER ROAD: MOSES HOUSE</a:t>
            </a:r>
            <a:endParaRPr lang="en-GB" sz="2400" b="1" dirty="0"/>
          </a:p>
        </p:txBody>
      </p:sp>
    </p:spTree>
    <p:extLst>
      <p:ext uri="{BB962C8B-B14F-4D97-AF65-F5344CB8AC3E}">
        <p14:creationId xmlns:p14="http://schemas.microsoft.com/office/powerpoint/2010/main" val="18343518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dailymail.co.uk/i/pix/2013/08/11/article-2389287-1B3E5E1B000005DC-867_964x5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65" y="1484784"/>
            <a:ext cx="9212177" cy="5112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0074" y="215062"/>
            <a:ext cx="1944216" cy="523220"/>
          </a:xfrm>
          <a:prstGeom prst="rect">
            <a:avLst/>
          </a:prstGeom>
          <a:solidFill>
            <a:schemeClr val="bg1"/>
          </a:solidFill>
          <a:ln>
            <a:solidFill>
              <a:schemeClr val="tx1"/>
            </a:solidFill>
          </a:ln>
        </p:spPr>
        <p:txBody>
          <a:bodyPr wrap="square" rtlCol="0">
            <a:spAutoFit/>
          </a:bodyPr>
          <a:lstStyle/>
          <a:p>
            <a:r>
              <a:rPr lang="en-GB" sz="2800" b="1" dirty="0" smtClean="0"/>
              <a:t>HYDE PARK</a:t>
            </a:r>
            <a:endParaRPr lang="en-GB" sz="2800" b="1" dirty="0"/>
          </a:p>
        </p:txBody>
      </p:sp>
      <p:sp>
        <p:nvSpPr>
          <p:cNvPr id="4" name="Rectangle 3"/>
          <p:cNvSpPr/>
          <p:nvPr/>
        </p:nvSpPr>
        <p:spPr>
          <a:xfrm>
            <a:off x="2285567" y="215062"/>
            <a:ext cx="6480720" cy="1754326"/>
          </a:xfrm>
          <a:prstGeom prst="rect">
            <a:avLst/>
          </a:prstGeom>
          <a:solidFill>
            <a:schemeClr val="bg1"/>
          </a:solidFill>
          <a:ln>
            <a:solidFill>
              <a:schemeClr val="tx1"/>
            </a:solidFill>
          </a:ln>
        </p:spPr>
        <p:txBody>
          <a:bodyPr wrap="square">
            <a:spAutoFit/>
          </a:bodyPr>
          <a:lstStyle/>
          <a:p>
            <a:r>
              <a:rPr lang="en-GB" dirty="0" smtClean="0"/>
              <a:t>“You </a:t>
            </a:r>
            <a:r>
              <a:rPr lang="en-GB" b="1" dirty="0" smtClean="0"/>
              <a:t>could </a:t>
            </a:r>
            <a:r>
              <a:rPr lang="en-GB" b="1" dirty="0"/>
              <a:t>go walking through the gardens and see all them pretty pieces of skin taking suntan and how the old geezers like the sun they would sit on the benches and smile everywhere you turn the English people smiling isn’t it a lovely day as if the sun burn away all the tightness and strain that was in their faces for the winter.” </a:t>
            </a:r>
            <a:r>
              <a:rPr lang="en-GB" dirty="0"/>
              <a:t>92</a:t>
            </a:r>
          </a:p>
        </p:txBody>
      </p:sp>
    </p:spTree>
    <p:extLst>
      <p:ext uri="{BB962C8B-B14F-4D97-AF65-F5344CB8AC3E}">
        <p14:creationId xmlns:p14="http://schemas.microsoft.com/office/powerpoint/2010/main" val="24309565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831" y="2855511"/>
            <a:ext cx="5945411" cy="3968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Image result for london 1950s youth photograph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192" y="0"/>
            <a:ext cx="5945410" cy="3344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09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ken circa 1956, Caribbean immigrants arrive at Victoria Station in London after journeying from the Southampton Docks"/>
          <p:cNvPicPr/>
          <p:nvPr/>
        </p:nvPicPr>
        <p:blipFill>
          <a:blip r:embed="rId3">
            <a:extLst>
              <a:ext uri="{28A0092B-C50C-407E-A947-70E740481C1C}">
                <a14:useLocalDpi xmlns:a14="http://schemas.microsoft.com/office/drawing/2010/main" val="0"/>
              </a:ext>
            </a:extLst>
          </a:blip>
          <a:srcRect/>
          <a:stretch>
            <a:fillRect/>
          </a:stretch>
        </p:blipFill>
        <p:spPr bwMode="auto">
          <a:xfrm>
            <a:off x="179512" y="3212976"/>
            <a:ext cx="5328592" cy="3455801"/>
          </a:xfrm>
          <a:prstGeom prst="rect">
            <a:avLst/>
          </a:prstGeom>
          <a:noFill/>
          <a:ln>
            <a:noFill/>
          </a:ln>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514" t="33427" r="39217" b="11520"/>
          <a:stretch/>
        </p:blipFill>
        <p:spPr bwMode="auto">
          <a:xfrm>
            <a:off x="3613164" y="261077"/>
            <a:ext cx="5167847" cy="33839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65448" y="30244"/>
            <a:ext cx="1682761" cy="461665"/>
          </a:xfrm>
          <a:prstGeom prst="rect">
            <a:avLst/>
          </a:prstGeom>
          <a:solidFill>
            <a:schemeClr val="bg1"/>
          </a:solidFill>
          <a:ln>
            <a:solidFill>
              <a:schemeClr val="tx1"/>
            </a:solidFill>
          </a:ln>
        </p:spPr>
        <p:txBody>
          <a:bodyPr wrap="square" rtlCol="0">
            <a:spAutoFit/>
          </a:bodyPr>
          <a:lstStyle/>
          <a:p>
            <a:r>
              <a:rPr lang="en-GB" sz="2400" b="1" dirty="0" smtClean="0"/>
              <a:t>WATERLOO</a:t>
            </a:r>
            <a:endParaRPr lang="en-GB" sz="2400" b="1" dirty="0"/>
          </a:p>
        </p:txBody>
      </p:sp>
      <p:sp>
        <p:nvSpPr>
          <p:cNvPr id="3" name="Rectangle 2"/>
          <p:cNvSpPr/>
          <p:nvPr/>
        </p:nvSpPr>
        <p:spPr>
          <a:xfrm>
            <a:off x="723256" y="1052736"/>
            <a:ext cx="3326432" cy="2308324"/>
          </a:xfrm>
          <a:prstGeom prst="rect">
            <a:avLst/>
          </a:prstGeom>
          <a:solidFill>
            <a:schemeClr val="bg1"/>
          </a:solidFill>
          <a:ln>
            <a:solidFill>
              <a:schemeClr val="tx1"/>
            </a:solidFill>
          </a:ln>
        </p:spPr>
        <p:txBody>
          <a:bodyPr wrap="square">
            <a:spAutoFit/>
          </a:bodyPr>
          <a:lstStyle/>
          <a:p>
            <a:r>
              <a:rPr lang="en-GB" dirty="0" smtClean="0"/>
              <a:t> </a:t>
            </a:r>
            <a:r>
              <a:rPr lang="en-GB" dirty="0"/>
              <a:t>“This station is that sort of place where you have a soft feeling.  It is here that Moses did land when he came to London, and he have no doubt that when the time come, if it ever come, it would be here he would say goodbye to the big city.”</a:t>
            </a:r>
          </a:p>
        </p:txBody>
      </p:sp>
      <p:sp>
        <p:nvSpPr>
          <p:cNvPr id="5" name="Rectangle 4"/>
          <p:cNvSpPr/>
          <p:nvPr/>
        </p:nvSpPr>
        <p:spPr>
          <a:xfrm>
            <a:off x="4049688" y="5712799"/>
            <a:ext cx="4572000" cy="923330"/>
          </a:xfrm>
          <a:prstGeom prst="rect">
            <a:avLst/>
          </a:prstGeom>
          <a:solidFill>
            <a:schemeClr val="bg1"/>
          </a:solidFill>
          <a:ln>
            <a:solidFill>
              <a:schemeClr val="tx1"/>
            </a:solidFill>
          </a:ln>
        </p:spPr>
        <p:txBody>
          <a:bodyPr>
            <a:spAutoFit/>
          </a:bodyPr>
          <a:lstStyle/>
          <a:p>
            <a:r>
              <a:rPr lang="en-GB" dirty="0"/>
              <a:t>“For the old Waterloo is a place of arrival and departure, is a place where you see people crying goodbye and kissing welcome.” </a:t>
            </a:r>
          </a:p>
        </p:txBody>
      </p:sp>
    </p:spTree>
    <p:extLst>
      <p:ext uri="{BB962C8B-B14F-4D97-AF65-F5344CB8AC3E}">
        <p14:creationId xmlns:p14="http://schemas.microsoft.com/office/powerpoint/2010/main" val="2246129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476672"/>
            <a:ext cx="2736304" cy="646331"/>
          </a:xfrm>
          <a:prstGeom prst="rect">
            <a:avLst/>
          </a:prstGeom>
          <a:solidFill>
            <a:schemeClr val="bg1"/>
          </a:solidFill>
          <a:ln>
            <a:solidFill>
              <a:schemeClr val="tx1"/>
            </a:solidFill>
          </a:ln>
        </p:spPr>
        <p:txBody>
          <a:bodyPr wrap="square" rtlCol="0">
            <a:spAutoFit/>
          </a:bodyPr>
          <a:lstStyle/>
          <a:p>
            <a:r>
              <a:rPr lang="en-GB" sz="3600" b="1" dirty="0" smtClean="0"/>
              <a:t>QUEENSWAY</a:t>
            </a:r>
            <a:endParaRPr lang="en-GB" sz="36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93460"/>
            <a:ext cx="5683969" cy="367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740" y="9306"/>
            <a:ext cx="4653260" cy="3689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819402" y="3463419"/>
            <a:ext cx="3995936" cy="3139321"/>
          </a:xfrm>
          <a:prstGeom prst="rect">
            <a:avLst/>
          </a:prstGeom>
          <a:solidFill>
            <a:schemeClr val="bg1"/>
          </a:solidFill>
          <a:ln>
            <a:solidFill>
              <a:schemeClr val="tx1"/>
            </a:solidFill>
          </a:ln>
        </p:spPr>
        <p:txBody>
          <a:bodyPr wrap="square">
            <a:spAutoFit/>
          </a:bodyPr>
          <a:lstStyle/>
          <a:p>
            <a:r>
              <a:rPr lang="en-GB" dirty="0"/>
              <a:t>“</a:t>
            </a:r>
            <a:r>
              <a:rPr lang="en-GB" b="1" dirty="0"/>
              <a:t>He stand up there on Queensway watching everybody going about their business, and a feeling of loneliness and fright come on him all of a sudden </a:t>
            </a:r>
            <a:r>
              <a:rPr lang="en-GB" dirty="0"/>
              <a:t>[…] and he realise that here he is, in London and he ain’t have no money or work or lace to sleep or any friend of anything, and he standing u here by the tube station watching people, and </a:t>
            </a:r>
            <a:r>
              <a:rPr lang="en-GB" b="1" dirty="0"/>
              <a:t>everybody look so busy he frighten to ask question from any of them</a:t>
            </a:r>
            <a:r>
              <a:rPr lang="en-GB" dirty="0"/>
              <a:t>.” </a:t>
            </a:r>
          </a:p>
        </p:txBody>
      </p:sp>
    </p:spTree>
    <p:extLst>
      <p:ext uri="{BB962C8B-B14F-4D97-AF65-F5344CB8AC3E}">
        <p14:creationId xmlns:p14="http://schemas.microsoft.com/office/powerpoint/2010/main" val="1853149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437" y="2729111"/>
            <a:ext cx="6088174" cy="4128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27" y="565612"/>
            <a:ext cx="4632889" cy="3639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932040" y="224345"/>
            <a:ext cx="3950568" cy="2862322"/>
          </a:xfrm>
          <a:prstGeom prst="rect">
            <a:avLst/>
          </a:prstGeom>
          <a:solidFill>
            <a:schemeClr val="bg1"/>
          </a:solidFill>
          <a:ln>
            <a:solidFill>
              <a:schemeClr val="tx1"/>
            </a:solidFill>
          </a:ln>
        </p:spPr>
        <p:txBody>
          <a:bodyPr wrap="square">
            <a:spAutoFit/>
          </a:bodyPr>
          <a:lstStyle/>
          <a:p>
            <a:r>
              <a:rPr lang="en-GB" dirty="0"/>
              <a:t>“It ain’t have no place in the world that exactly like a place where a lot of men get together to look for work and draw money from the Welfare State while they </a:t>
            </a:r>
            <a:r>
              <a:rPr lang="en-GB" dirty="0" err="1"/>
              <a:t>aint</a:t>
            </a:r>
            <a:r>
              <a:rPr lang="en-GB" dirty="0"/>
              <a:t> working</a:t>
            </a:r>
            <a:r>
              <a:rPr lang="en-GB" b="1" dirty="0"/>
              <a:t>. Is a kind of place where hate and disgust and avarice and malice and sympathy and sorrow and pity all mix up. Is a place where everyone is your enemy and your friend.”</a:t>
            </a:r>
            <a:endParaRPr lang="en-GB" dirty="0"/>
          </a:p>
        </p:txBody>
      </p:sp>
      <p:sp>
        <p:nvSpPr>
          <p:cNvPr id="3" name="TextBox 2"/>
          <p:cNvSpPr txBox="1"/>
          <p:nvPr/>
        </p:nvSpPr>
        <p:spPr>
          <a:xfrm>
            <a:off x="227678" y="39679"/>
            <a:ext cx="4488873" cy="369332"/>
          </a:xfrm>
          <a:prstGeom prst="rect">
            <a:avLst/>
          </a:prstGeom>
          <a:solidFill>
            <a:schemeClr val="bg1"/>
          </a:solidFill>
          <a:ln>
            <a:solidFill>
              <a:schemeClr val="tx1"/>
            </a:solidFill>
          </a:ln>
        </p:spPr>
        <p:txBody>
          <a:bodyPr wrap="square" rtlCol="0">
            <a:spAutoFit/>
          </a:bodyPr>
          <a:lstStyle/>
          <a:p>
            <a:r>
              <a:rPr lang="en-GB" b="1" dirty="0" smtClean="0"/>
              <a:t>EDGEWARE ROAD: EMPLOYMENT EXCHANGE</a:t>
            </a:r>
            <a:endParaRPr lang="en-GB" b="1" dirty="0"/>
          </a:p>
        </p:txBody>
      </p:sp>
    </p:spTree>
    <p:extLst>
      <p:ext uri="{BB962C8B-B14F-4D97-AF65-F5344CB8AC3E}">
        <p14:creationId xmlns:p14="http://schemas.microsoft.com/office/powerpoint/2010/main" val="24593357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894" y="508508"/>
            <a:ext cx="6243042" cy="6322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043608" y="5085184"/>
            <a:ext cx="3960440" cy="923330"/>
          </a:xfrm>
          <a:prstGeom prst="rect">
            <a:avLst/>
          </a:prstGeom>
          <a:solidFill>
            <a:schemeClr val="bg1"/>
          </a:solidFill>
          <a:ln>
            <a:solidFill>
              <a:schemeClr val="tx1"/>
            </a:solidFill>
          </a:ln>
        </p:spPr>
        <p:txBody>
          <a:bodyPr wrap="square">
            <a:spAutoFit/>
          </a:bodyPr>
          <a:lstStyle/>
          <a:p>
            <a:r>
              <a:rPr lang="en-GB" dirty="0" smtClean="0"/>
              <a:t>“</a:t>
            </a:r>
            <a:r>
              <a:rPr lang="en-GB" dirty="0"/>
              <a:t>One time in Camden, Bart get a small room, and he fall sick and he nearly dead in that room.” </a:t>
            </a:r>
          </a:p>
        </p:txBody>
      </p:sp>
      <p:sp>
        <p:nvSpPr>
          <p:cNvPr id="3" name="TextBox 2"/>
          <p:cNvSpPr txBox="1"/>
          <p:nvPr/>
        </p:nvSpPr>
        <p:spPr>
          <a:xfrm>
            <a:off x="251520" y="179348"/>
            <a:ext cx="3456384" cy="461665"/>
          </a:xfrm>
          <a:prstGeom prst="rect">
            <a:avLst/>
          </a:prstGeom>
          <a:solidFill>
            <a:schemeClr val="bg1"/>
          </a:solidFill>
          <a:ln>
            <a:solidFill>
              <a:schemeClr val="tx1"/>
            </a:solidFill>
          </a:ln>
        </p:spPr>
        <p:txBody>
          <a:bodyPr wrap="square" rtlCol="0">
            <a:spAutoFit/>
          </a:bodyPr>
          <a:lstStyle/>
          <a:p>
            <a:r>
              <a:rPr lang="en-GB" sz="2400" b="1" dirty="0" smtClean="0"/>
              <a:t>BART’S HOUSE: CAMDEN</a:t>
            </a:r>
            <a:endParaRPr lang="en-GB" sz="2400" b="1" dirty="0"/>
          </a:p>
        </p:txBody>
      </p:sp>
    </p:spTree>
    <p:extLst>
      <p:ext uri="{BB962C8B-B14F-4D97-AF65-F5344CB8AC3E}">
        <p14:creationId xmlns:p14="http://schemas.microsoft.com/office/powerpoint/2010/main" val="4061634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7623" y="74468"/>
            <a:ext cx="3816424" cy="2677656"/>
          </a:xfrm>
          <a:prstGeom prst="rect">
            <a:avLst/>
          </a:prstGeom>
          <a:solidFill>
            <a:schemeClr val="bg1"/>
          </a:solidFill>
          <a:ln>
            <a:solidFill>
              <a:schemeClr val="tx1"/>
            </a:solidFill>
          </a:ln>
        </p:spPr>
        <p:txBody>
          <a:bodyPr wrap="square">
            <a:spAutoFit/>
          </a:bodyPr>
          <a:lstStyle/>
          <a:p>
            <a:pPr algn="just"/>
            <a:r>
              <a:rPr lang="en-GB" sz="1400" dirty="0">
                <a:latin typeface="+mj-lt"/>
                <a:ea typeface="Adobe Fangsong Std R" pitchFamily="18" charset="-128"/>
              </a:rPr>
              <a:t> “I see it as an </a:t>
            </a:r>
            <a:r>
              <a:rPr lang="en-GB" sz="1400" dirty="0" err="1">
                <a:latin typeface="+mj-lt"/>
                <a:ea typeface="Adobe Fangsong Std R" pitchFamily="18" charset="-128"/>
              </a:rPr>
              <a:t>Olde</a:t>
            </a:r>
            <a:r>
              <a:rPr lang="en-GB" sz="1400" dirty="0">
                <a:latin typeface="+mj-lt"/>
                <a:ea typeface="Adobe Fangsong Std R" pitchFamily="18" charset="-128"/>
              </a:rPr>
              <a:t> English product like Changing the Guard, or Saville Row suits, or Stilton Cheese in big brown china jars, or any of those things they advertise in Esquire to make the Americans want to visit picturesque Great Britain. </a:t>
            </a:r>
            <a:r>
              <a:rPr lang="en-GB" sz="1400" dirty="0" smtClean="0">
                <a:latin typeface="+mj-lt"/>
                <a:ea typeface="Adobe Fangsong Std R" pitchFamily="18" charset="-128"/>
              </a:rPr>
              <a:t>The </a:t>
            </a:r>
            <a:r>
              <a:rPr lang="en-GB" sz="1400" dirty="0">
                <a:latin typeface="+mj-lt"/>
                <a:ea typeface="Adobe Fangsong Std R" pitchFamily="18" charset="-128"/>
              </a:rPr>
              <a:t>gracious living in the red with huge green squares outside the window, and purring hired and diplomatic vehicles, and everything delivered at the door and on the slate and little restaurants where camp creatures in cotton skin-tight slacks serve half an avocado pear at five bob, cover charge exclusive</a:t>
            </a:r>
            <a:r>
              <a:rPr lang="en-GB" sz="1400" dirty="0" smtClean="0">
                <a:latin typeface="+mj-lt"/>
                <a:ea typeface="Adobe Fangsong Std R" pitchFamily="18" charset="-128"/>
              </a:rPr>
              <a:t>.”</a:t>
            </a:r>
            <a:endParaRPr lang="en-GB" sz="1400" dirty="0">
              <a:latin typeface="+mj-lt"/>
              <a:ea typeface="Adobe Fangsong Std R" pitchFamily="18" charset="-128"/>
            </a:endParaRPr>
          </a:p>
        </p:txBody>
      </p:sp>
      <p:sp>
        <p:nvSpPr>
          <p:cNvPr id="3" name="TextBox 2"/>
          <p:cNvSpPr txBox="1"/>
          <p:nvPr/>
        </p:nvSpPr>
        <p:spPr>
          <a:xfrm>
            <a:off x="212160" y="241672"/>
            <a:ext cx="2130066" cy="584775"/>
          </a:xfrm>
          <a:prstGeom prst="rect">
            <a:avLst/>
          </a:prstGeom>
          <a:solidFill>
            <a:schemeClr val="bg1"/>
          </a:solidFill>
          <a:ln>
            <a:solidFill>
              <a:schemeClr val="tx1"/>
            </a:solidFill>
          </a:ln>
        </p:spPr>
        <p:txBody>
          <a:bodyPr wrap="square" rtlCol="0">
            <a:spAutoFit/>
          </a:bodyPr>
          <a:lstStyle/>
          <a:p>
            <a:r>
              <a:rPr lang="en-GB" sz="3200" b="1" dirty="0" smtClean="0">
                <a:ea typeface="Adobe Fangsong Std R" pitchFamily="18" charset="-128"/>
              </a:rPr>
              <a:t>BELGRAVIA</a:t>
            </a:r>
            <a:endParaRPr lang="en-GB" sz="3200" b="1" dirty="0">
              <a:ea typeface="Adobe Fangsong Std R" pitchFamily="18"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82" y="1066796"/>
            <a:ext cx="4469444" cy="5567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A very English day out: Well-dressed women attending the All England Lawn Tennis and Croquet Club Championships at Wimbledon in 1960 - and all looking at the score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3288" y="2812356"/>
            <a:ext cx="3834371" cy="3821556"/>
          </a:xfrm>
          <a:prstGeom prst="rect">
            <a:avLst/>
          </a:prstGeom>
          <a:noFill/>
          <a:ln>
            <a:noFill/>
          </a:ln>
        </p:spPr>
      </p:pic>
    </p:spTree>
    <p:extLst>
      <p:ext uri="{BB962C8B-B14F-4D97-AF65-F5344CB8AC3E}">
        <p14:creationId xmlns:p14="http://schemas.microsoft.com/office/powerpoint/2010/main" val="3674889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2" y="692696"/>
            <a:ext cx="9065547" cy="6165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283968" y="4581128"/>
            <a:ext cx="4572000" cy="2031325"/>
          </a:xfrm>
          <a:prstGeom prst="rect">
            <a:avLst/>
          </a:prstGeom>
          <a:solidFill>
            <a:schemeClr val="bg1"/>
          </a:solidFill>
          <a:ln>
            <a:solidFill>
              <a:schemeClr val="tx1"/>
            </a:solidFill>
          </a:ln>
        </p:spPr>
        <p:txBody>
          <a:bodyPr>
            <a:spAutoFit/>
          </a:bodyPr>
          <a:lstStyle/>
          <a:p>
            <a:r>
              <a:rPr lang="en-GB" b="1" dirty="0" smtClean="0"/>
              <a:t> </a:t>
            </a:r>
            <a:r>
              <a:rPr lang="en-GB" dirty="0" smtClean="0"/>
              <a:t>“</a:t>
            </a:r>
            <a:r>
              <a:rPr lang="en-GB" dirty="0"/>
              <a:t>Nobody in London does really accept you. They tolerate you, yes, but you can’t go in their house and eat or sit down and talk. It ain’t have no sort of family life for us here. Look at Joseph. He married to a English girl and they have four children, and they living in two rooms in Paddington.” </a:t>
            </a:r>
          </a:p>
        </p:txBody>
      </p:sp>
      <p:sp>
        <p:nvSpPr>
          <p:cNvPr id="3" name="TextBox 2"/>
          <p:cNvSpPr txBox="1"/>
          <p:nvPr/>
        </p:nvSpPr>
        <p:spPr>
          <a:xfrm>
            <a:off x="611560" y="476672"/>
            <a:ext cx="4536504" cy="461665"/>
          </a:xfrm>
          <a:prstGeom prst="rect">
            <a:avLst/>
          </a:prstGeom>
          <a:solidFill>
            <a:schemeClr val="bg1"/>
          </a:solidFill>
          <a:ln>
            <a:solidFill>
              <a:schemeClr val="tx1"/>
            </a:solidFill>
          </a:ln>
        </p:spPr>
        <p:txBody>
          <a:bodyPr wrap="square" rtlCol="0">
            <a:spAutoFit/>
          </a:bodyPr>
          <a:lstStyle/>
          <a:p>
            <a:r>
              <a:rPr lang="en-GB" sz="2400" b="1" dirty="0" smtClean="0"/>
              <a:t>JOSEPH’S HOUSE: PADDINGTON</a:t>
            </a:r>
            <a:endParaRPr lang="en-GB" sz="2400" b="1" dirty="0"/>
          </a:p>
        </p:txBody>
      </p:sp>
    </p:spTree>
    <p:extLst>
      <p:ext uri="{BB962C8B-B14F-4D97-AF65-F5344CB8AC3E}">
        <p14:creationId xmlns:p14="http://schemas.microsoft.com/office/powerpoint/2010/main" val="9590150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0" y="2636553"/>
            <a:ext cx="4272528" cy="418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457" y="2614706"/>
            <a:ext cx="4536504" cy="422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6152" y="705843"/>
            <a:ext cx="8881392" cy="646331"/>
          </a:xfrm>
          <a:prstGeom prst="rect">
            <a:avLst/>
          </a:prstGeom>
          <a:solidFill>
            <a:schemeClr val="bg1"/>
          </a:solidFill>
          <a:ln>
            <a:solidFill>
              <a:schemeClr val="tx1"/>
            </a:solidFill>
          </a:ln>
        </p:spPr>
        <p:txBody>
          <a:bodyPr wrap="square">
            <a:spAutoFit/>
          </a:bodyPr>
          <a:lstStyle/>
          <a:p>
            <a:r>
              <a:rPr lang="en-GB" b="1" dirty="0" smtClean="0"/>
              <a:t>“</a:t>
            </a:r>
            <a:r>
              <a:rPr lang="en-GB" b="1" dirty="0"/>
              <a:t>when he realise that is he, Sir Galahad, who going there, near that place that everybody in the world know about (it even have the name in the dictionary) he feel like a new man</a:t>
            </a:r>
            <a:r>
              <a:rPr lang="en-GB" b="1" dirty="0" smtClean="0"/>
              <a:t>..”</a:t>
            </a:r>
            <a:endParaRPr lang="en-GB" dirty="0"/>
          </a:p>
        </p:txBody>
      </p:sp>
      <p:sp>
        <p:nvSpPr>
          <p:cNvPr id="3" name="TextBox 2"/>
          <p:cNvSpPr txBox="1"/>
          <p:nvPr/>
        </p:nvSpPr>
        <p:spPr>
          <a:xfrm>
            <a:off x="26328" y="25460"/>
            <a:ext cx="2880320" cy="523220"/>
          </a:xfrm>
          <a:prstGeom prst="rect">
            <a:avLst/>
          </a:prstGeom>
          <a:solidFill>
            <a:schemeClr val="bg1"/>
          </a:solidFill>
          <a:ln>
            <a:solidFill>
              <a:schemeClr val="tx1"/>
            </a:solidFill>
          </a:ln>
        </p:spPr>
        <p:txBody>
          <a:bodyPr wrap="square" rtlCol="0">
            <a:spAutoFit/>
          </a:bodyPr>
          <a:lstStyle/>
          <a:p>
            <a:r>
              <a:rPr lang="en-GB" sz="2800" b="1" dirty="0" smtClean="0"/>
              <a:t>PICADILLY CIRCUS</a:t>
            </a:r>
            <a:endParaRPr lang="en-GB" sz="2800" b="1" dirty="0"/>
          </a:p>
        </p:txBody>
      </p:sp>
      <p:sp>
        <p:nvSpPr>
          <p:cNvPr id="4" name="TextBox 3"/>
          <p:cNvSpPr txBox="1"/>
          <p:nvPr/>
        </p:nvSpPr>
        <p:spPr>
          <a:xfrm>
            <a:off x="1610505" y="6150941"/>
            <a:ext cx="7353984" cy="646331"/>
          </a:xfrm>
          <a:prstGeom prst="rect">
            <a:avLst/>
          </a:prstGeom>
          <a:solidFill>
            <a:schemeClr val="bg1"/>
          </a:solidFill>
          <a:ln>
            <a:solidFill>
              <a:schemeClr val="tx1"/>
            </a:solidFill>
          </a:ln>
        </p:spPr>
        <p:txBody>
          <a:bodyPr wrap="square" rtlCol="0">
            <a:spAutoFit/>
          </a:bodyPr>
          <a:lstStyle/>
          <a:p>
            <a:r>
              <a:rPr lang="en-GB" dirty="0"/>
              <a:t>“that circus have a magnet for him, that circus represent life, that circus is the beginning and the ending of the world.”</a:t>
            </a:r>
          </a:p>
        </p:txBody>
      </p:sp>
      <p:sp>
        <p:nvSpPr>
          <p:cNvPr id="5" name="TextBox 4"/>
          <p:cNvSpPr txBox="1"/>
          <p:nvPr/>
        </p:nvSpPr>
        <p:spPr>
          <a:xfrm>
            <a:off x="350384" y="1436224"/>
            <a:ext cx="8352928" cy="1200329"/>
          </a:xfrm>
          <a:prstGeom prst="rect">
            <a:avLst/>
          </a:prstGeom>
          <a:solidFill>
            <a:schemeClr val="bg1"/>
          </a:solidFill>
          <a:ln>
            <a:solidFill>
              <a:schemeClr val="tx1"/>
            </a:solidFill>
          </a:ln>
        </p:spPr>
        <p:txBody>
          <a:bodyPr wrap="square" rtlCol="0">
            <a:spAutoFit/>
          </a:bodyPr>
          <a:lstStyle/>
          <a:p>
            <a:r>
              <a:rPr lang="en-GB" b="1" dirty="0"/>
              <a:t>“Is one of those summer evenings, when it look like night would never come, a magnificent evening, a powerful evening, rent finish paying, rations in the cupboard, twenty pounds in the bank, and a nice piece of skin waiting under the big clock in </a:t>
            </a:r>
            <a:r>
              <a:rPr lang="en-GB" b="1" dirty="0" err="1"/>
              <a:t>Picadilly</a:t>
            </a:r>
            <a:r>
              <a:rPr lang="en-GB" b="1" dirty="0"/>
              <a:t> Tube Station</a:t>
            </a:r>
            <a:r>
              <a:rPr lang="en-GB" b="1" dirty="0" smtClean="0"/>
              <a:t>.</a:t>
            </a:r>
            <a:r>
              <a:rPr lang="en-GB" dirty="0" smtClean="0"/>
              <a:t>”</a:t>
            </a:r>
            <a:endParaRPr lang="en-GB" dirty="0"/>
          </a:p>
        </p:txBody>
      </p:sp>
    </p:spTree>
    <p:extLst>
      <p:ext uri="{BB962C8B-B14F-4D97-AF65-F5344CB8AC3E}">
        <p14:creationId xmlns:p14="http://schemas.microsoft.com/office/powerpoint/2010/main" val="420269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6" y="1281394"/>
            <a:ext cx="9145016" cy="5544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7464" y="188640"/>
            <a:ext cx="8865016" cy="2308324"/>
          </a:xfrm>
          <a:prstGeom prst="rect">
            <a:avLst/>
          </a:prstGeom>
          <a:solidFill>
            <a:schemeClr val="bg1"/>
          </a:solidFill>
          <a:ln>
            <a:solidFill>
              <a:schemeClr val="tx1"/>
            </a:solidFill>
          </a:ln>
        </p:spPr>
        <p:txBody>
          <a:bodyPr wrap="square">
            <a:spAutoFit/>
          </a:bodyPr>
          <a:lstStyle/>
          <a:p>
            <a:r>
              <a:rPr lang="en-GB" dirty="0" smtClean="0"/>
              <a:t>“</a:t>
            </a:r>
            <a:r>
              <a:rPr lang="en-GB" dirty="0"/>
              <a:t>Well things warm up fast in St Pancras Hall that Saturday night. Around half past ten a Jamaican </a:t>
            </a:r>
            <a:r>
              <a:rPr lang="en-GB" dirty="0" err="1"/>
              <a:t>fellar</a:t>
            </a:r>
            <a:r>
              <a:rPr lang="en-GB" dirty="0"/>
              <a:t> bust a </a:t>
            </a:r>
            <a:r>
              <a:rPr lang="en-GB" dirty="0" err="1"/>
              <a:t>cocacola</a:t>
            </a:r>
            <a:r>
              <a:rPr lang="en-GB" dirty="0"/>
              <a:t> bottle over Five head because Five was dancing too close with his girl. Big City finish dancing and he beating pan in the steel band and every now and then jumping up when the weed hit the sky and screaming out for everybody to dance or come and beat pan in the band. Bart drunk as hell and he sitting in a corner holding his head and stating into space. </a:t>
            </a:r>
            <a:r>
              <a:rPr lang="en-GB" dirty="0" err="1"/>
              <a:t>Tanty</a:t>
            </a:r>
            <a:r>
              <a:rPr lang="en-GB" dirty="0"/>
              <a:t> puling </a:t>
            </a:r>
            <a:r>
              <a:rPr lang="en-GB" dirty="0" err="1"/>
              <a:t>Tolroy</a:t>
            </a:r>
            <a:r>
              <a:rPr lang="en-GB" dirty="0"/>
              <a:t> away from his woman saying that she tired and want to go home. Lewis like if he is the happiest man in the hall now he get this divorce from Agnes and he going to everybody and telling them how he used to thump she every night.”  113</a:t>
            </a:r>
          </a:p>
        </p:txBody>
      </p:sp>
      <p:sp>
        <p:nvSpPr>
          <p:cNvPr id="4" name="TextBox 3"/>
          <p:cNvSpPr txBox="1"/>
          <p:nvPr/>
        </p:nvSpPr>
        <p:spPr>
          <a:xfrm>
            <a:off x="3379852" y="4149080"/>
            <a:ext cx="2160240" cy="369332"/>
          </a:xfrm>
          <a:prstGeom prst="rect">
            <a:avLst/>
          </a:prstGeom>
          <a:solidFill>
            <a:schemeClr val="bg1"/>
          </a:solidFill>
          <a:ln>
            <a:solidFill>
              <a:schemeClr val="tx1"/>
            </a:solidFill>
          </a:ln>
        </p:spPr>
        <p:txBody>
          <a:bodyPr wrap="square" rtlCol="0">
            <a:spAutoFit/>
          </a:bodyPr>
          <a:lstStyle/>
          <a:p>
            <a:r>
              <a:rPr lang="en-GB" b="1" dirty="0" smtClean="0"/>
              <a:t>ST PANCRAS HALL</a:t>
            </a:r>
            <a:endParaRPr lang="en-GB" b="1" dirty="0"/>
          </a:p>
        </p:txBody>
      </p:sp>
    </p:spTree>
    <p:extLst>
      <p:ext uri="{BB962C8B-B14F-4D97-AF65-F5344CB8AC3E}">
        <p14:creationId xmlns:p14="http://schemas.microsoft.com/office/powerpoint/2010/main" val="20072837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blog.autograph.media/wp-content/uploads/2017/09/ABP2954_640_427_90_s-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8640"/>
            <a:ext cx="8765704" cy="58511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5900" y="5832612"/>
            <a:ext cx="8352928" cy="646331"/>
          </a:xfrm>
          <a:prstGeom prst="rect">
            <a:avLst/>
          </a:prstGeom>
          <a:solidFill>
            <a:schemeClr val="bg1"/>
          </a:solidFill>
          <a:ln>
            <a:solidFill>
              <a:schemeClr val="tx1"/>
            </a:solidFill>
          </a:ln>
        </p:spPr>
        <p:txBody>
          <a:bodyPr wrap="square" rtlCol="0">
            <a:spAutoFit/>
          </a:bodyPr>
          <a:lstStyle/>
          <a:p>
            <a:r>
              <a:rPr lang="en-GB" b="1" dirty="0"/>
              <a:t>“Like Marble Arch in the summer, any of Harris fete is a get together of all the boys wherever it happen to be”</a:t>
            </a:r>
            <a:r>
              <a:rPr lang="en-GB" dirty="0"/>
              <a:t> </a:t>
            </a:r>
          </a:p>
        </p:txBody>
      </p:sp>
    </p:spTree>
    <p:extLst>
      <p:ext uri="{BB962C8B-B14F-4D97-AF65-F5344CB8AC3E}">
        <p14:creationId xmlns:p14="http://schemas.microsoft.com/office/powerpoint/2010/main" val="29716689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8" y="2312"/>
            <a:ext cx="5256584" cy="3838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506559"/>
            <a:ext cx="6397312" cy="43514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6808" y="2924944"/>
            <a:ext cx="2813916" cy="3693319"/>
          </a:xfrm>
          <a:prstGeom prst="rect">
            <a:avLst/>
          </a:prstGeom>
          <a:solidFill>
            <a:schemeClr val="bg1"/>
          </a:solidFill>
          <a:ln>
            <a:solidFill>
              <a:schemeClr val="tx1"/>
            </a:solidFill>
          </a:ln>
        </p:spPr>
        <p:txBody>
          <a:bodyPr wrap="square">
            <a:spAutoFit/>
          </a:bodyPr>
          <a:lstStyle/>
          <a:p>
            <a:r>
              <a:rPr lang="en-GB" dirty="0" smtClean="0"/>
              <a:t>“</a:t>
            </a:r>
            <a:r>
              <a:rPr lang="en-GB" dirty="0"/>
              <a:t>I mean them was the days. It don’t have nothing like that again… this </a:t>
            </a:r>
            <a:r>
              <a:rPr lang="en-GB" dirty="0" err="1"/>
              <a:t>aint</a:t>
            </a:r>
            <a:r>
              <a:rPr lang="en-GB" dirty="0"/>
              <a:t> nothing. The boy’s used to overflow into the road when it had lime there on a Saturday. One time a Jamaican </a:t>
            </a:r>
            <a:r>
              <a:rPr lang="en-GB" dirty="0" err="1"/>
              <a:t>fellar</a:t>
            </a:r>
            <a:r>
              <a:rPr lang="en-GB" dirty="0"/>
              <a:t> take off all his clothes to fight an Irishman opposite a pub. And talk about weed! Everybody used to be as high as the sky</a:t>
            </a:r>
            <a:r>
              <a:rPr lang="en-GB" dirty="0" smtClean="0"/>
              <a:t>.”</a:t>
            </a:r>
            <a:endParaRPr lang="en-GB" dirty="0"/>
          </a:p>
        </p:txBody>
      </p:sp>
      <p:sp>
        <p:nvSpPr>
          <p:cNvPr id="3" name="TextBox 2"/>
          <p:cNvSpPr txBox="1"/>
          <p:nvPr/>
        </p:nvSpPr>
        <p:spPr>
          <a:xfrm>
            <a:off x="4644008" y="332656"/>
            <a:ext cx="4320480" cy="523220"/>
          </a:xfrm>
          <a:prstGeom prst="rect">
            <a:avLst/>
          </a:prstGeom>
          <a:solidFill>
            <a:schemeClr val="bg1"/>
          </a:solidFill>
          <a:ln>
            <a:solidFill>
              <a:schemeClr val="tx1"/>
            </a:solidFill>
          </a:ln>
        </p:spPr>
        <p:txBody>
          <a:bodyPr wrap="square" rtlCol="0">
            <a:spAutoFit/>
          </a:bodyPr>
          <a:lstStyle/>
          <a:p>
            <a:r>
              <a:rPr lang="en-GB" sz="2800" b="1" dirty="0" smtClean="0"/>
              <a:t>TOTTENHAM COURT ROAD</a:t>
            </a:r>
            <a:endParaRPr lang="en-GB" sz="2800" b="1" dirty="0"/>
          </a:p>
        </p:txBody>
      </p:sp>
    </p:spTree>
    <p:extLst>
      <p:ext uri="{BB962C8B-B14F-4D97-AF65-F5344CB8AC3E}">
        <p14:creationId xmlns:p14="http://schemas.microsoft.com/office/powerpoint/2010/main" val="27327299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windrush gen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06969"/>
            <a:ext cx="4579268" cy="61035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76056" y="3933056"/>
            <a:ext cx="3168352" cy="1477328"/>
          </a:xfrm>
          <a:prstGeom prst="rect">
            <a:avLst/>
          </a:prstGeom>
          <a:solidFill>
            <a:schemeClr val="bg1"/>
          </a:solidFill>
          <a:ln>
            <a:solidFill>
              <a:schemeClr val="tx1"/>
            </a:solidFill>
          </a:ln>
        </p:spPr>
        <p:txBody>
          <a:bodyPr wrap="square" rtlCol="0">
            <a:spAutoFit/>
          </a:bodyPr>
          <a:lstStyle/>
          <a:p>
            <a:r>
              <a:rPr lang="en-GB" dirty="0" smtClean="0"/>
              <a:t>“I just lay there thinking about my life, how after all these years I ain’t get no place at all,</a:t>
            </a:r>
          </a:p>
          <a:p>
            <a:r>
              <a:rPr lang="en-GB" dirty="0" smtClean="0"/>
              <a:t>I still the same way, neither forward nor backward.” - Moses</a:t>
            </a:r>
            <a:endParaRPr lang="en-GB" dirty="0"/>
          </a:p>
        </p:txBody>
      </p:sp>
    </p:spTree>
    <p:extLst>
      <p:ext uri="{BB962C8B-B14F-4D97-AF65-F5344CB8AC3E}">
        <p14:creationId xmlns:p14="http://schemas.microsoft.com/office/powerpoint/2010/main" val="224760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48680"/>
            <a:ext cx="1872208" cy="584775"/>
          </a:xfrm>
          <a:prstGeom prst="rect">
            <a:avLst/>
          </a:prstGeom>
          <a:solidFill>
            <a:schemeClr val="bg1"/>
          </a:solidFill>
          <a:ln>
            <a:solidFill>
              <a:schemeClr val="tx1"/>
            </a:solidFill>
          </a:ln>
        </p:spPr>
        <p:txBody>
          <a:bodyPr wrap="square" rtlCol="0">
            <a:spAutoFit/>
          </a:bodyPr>
          <a:lstStyle/>
          <a:p>
            <a:r>
              <a:rPr lang="en-GB" sz="3200" b="1" dirty="0" smtClean="0">
                <a:latin typeface="+mj-lt"/>
                <a:ea typeface="Adobe Fangsong Std R" pitchFamily="18" charset="-128"/>
              </a:rPr>
              <a:t>PIMLICO</a:t>
            </a:r>
            <a:endParaRPr lang="en-GB" sz="3200" b="1" dirty="0">
              <a:latin typeface="+mj-lt"/>
              <a:ea typeface="Adobe Fangsong Std R" pitchFamily="18" charset="-128"/>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23" y="1328686"/>
            <a:ext cx="3422973" cy="5072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C:\Users\Chibald Lapz\Downloads\36296019370_1bb84b0d5b_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9912" y="2126814"/>
            <a:ext cx="5256584" cy="34766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65920" y="5733256"/>
            <a:ext cx="4427984" cy="738664"/>
          </a:xfrm>
          <a:prstGeom prst="rect">
            <a:avLst/>
          </a:prstGeom>
          <a:solidFill>
            <a:schemeClr val="bg1"/>
          </a:solidFill>
          <a:ln>
            <a:solidFill>
              <a:schemeClr val="tx1"/>
            </a:solidFill>
          </a:ln>
        </p:spPr>
        <p:txBody>
          <a:bodyPr wrap="square">
            <a:spAutoFit/>
          </a:bodyPr>
          <a:lstStyle/>
          <a:p>
            <a:r>
              <a:rPr lang="en-GB" sz="1400" dirty="0">
                <a:ea typeface="Adobe Fangsong Std R" pitchFamily="18" charset="-128"/>
              </a:rPr>
              <a:t>“Down by the river, where I went to get a breather, I stood beside the big new high blocks of glass-built flats, like an X-ray of a stack of buildings with their skins peeled </a:t>
            </a:r>
            <a:r>
              <a:rPr lang="en-GB" sz="1400" dirty="0" smtClean="0">
                <a:ea typeface="Adobe Fangsong Std R" pitchFamily="18" charset="-128"/>
              </a:rPr>
              <a:t>off”</a:t>
            </a:r>
            <a:endParaRPr lang="en-GB" sz="1400" dirty="0">
              <a:ea typeface="Adobe Fangsong Std R" pitchFamily="18" charset="-128"/>
            </a:endParaRPr>
          </a:p>
        </p:txBody>
      </p:sp>
      <p:sp>
        <p:nvSpPr>
          <p:cNvPr id="2" name="Rectangle 1"/>
          <p:cNvSpPr/>
          <p:nvPr/>
        </p:nvSpPr>
        <p:spPr>
          <a:xfrm>
            <a:off x="2195736" y="1578958"/>
            <a:ext cx="6696744" cy="523220"/>
          </a:xfrm>
          <a:prstGeom prst="rect">
            <a:avLst/>
          </a:prstGeom>
          <a:solidFill>
            <a:schemeClr val="bg1"/>
          </a:solidFill>
          <a:ln>
            <a:solidFill>
              <a:schemeClr val="tx1"/>
            </a:solidFill>
          </a:ln>
        </p:spPr>
        <p:txBody>
          <a:bodyPr wrap="square">
            <a:spAutoFit/>
          </a:bodyPr>
          <a:lstStyle/>
          <a:p>
            <a:r>
              <a:rPr lang="en-GB" sz="1400" dirty="0">
                <a:latin typeface="+mj-lt"/>
                <a:ea typeface="Adobe Fangsong Std R" pitchFamily="18" charset="-128"/>
              </a:rPr>
              <a:t>“Up out in Pimlico, the old, old city raised her bashed grey head again, like she was ashamed of her modern daughter down by the </a:t>
            </a:r>
            <a:r>
              <a:rPr lang="en-GB" sz="1400" dirty="0" smtClean="0">
                <a:latin typeface="+mj-lt"/>
                <a:ea typeface="Adobe Fangsong Std R" pitchFamily="18" charset="-128"/>
              </a:rPr>
              <a:t>river.”</a:t>
            </a:r>
            <a:endParaRPr lang="en-GB" sz="1400" dirty="0">
              <a:latin typeface="+mj-lt"/>
              <a:ea typeface="Adobe Fangsong Std R" pitchFamily="18" charset="-128"/>
            </a:endParaRPr>
          </a:p>
        </p:txBody>
      </p:sp>
    </p:spTree>
    <p:extLst>
      <p:ext uri="{BB962C8B-B14F-4D97-AF65-F5344CB8AC3E}">
        <p14:creationId xmlns:p14="http://schemas.microsoft.com/office/powerpoint/2010/main" val="34415274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26" y="476672"/>
            <a:ext cx="4360873" cy="5843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644008" y="1268760"/>
            <a:ext cx="4032448" cy="4524315"/>
          </a:xfrm>
          <a:prstGeom prst="rect">
            <a:avLst/>
          </a:prstGeom>
          <a:solidFill>
            <a:schemeClr val="bg1"/>
          </a:solidFill>
          <a:ln>
            <a:solidFill>
              <a:schemeClr val="tx1"/>
            </a:solidFill>
          </a:ln>
        </p:spPr>
        <p:txBody>
          <a:bodyPr wrap="square">
            <a:spAutoFit/>
          </a:bodyPr>
          <a:lstStyle/>
          <a:p>
            <a:pPr algn="just"/>
            <a:r>
              <a:rPr lang="en-GB" sz="1200" dirty="0"/>
              <a:t>“And there, on the one side, were the glamorous people setting off for foreign countries, mohair and linen suits, white air-liner vanity bags, dark </a:t>
            </a:r>
            <a:r>
              <a:rPr lang="en-GB" sz="1200" dirty="0" smtClean="0"/>
              <a:t>sun-spectacles </a:t>
            </a:r>
            <a:r>
              <a:rPr lang="en-GB" sz="1200" dirty="0"/>
              <a:t>and pages of tickets packed to paradise, every nationality represented, and everyone equal in the sky- dominion of fast air-travel – and there, on the other side, were the peasant masses of the bus terminal shuffling along in their parlour-curtain dresses and cut-price tweeds and plastic mackintoshes, all flat feet and fair shares and you-in-your-small-corner-and-I-in-mine; and then, passing down the middle of them, a troop of toy </a:t>
            </a:r>
            <a:r>
              <a:rPr lang="en-GB" sz="1200" dirty="0" smtClean="0"/>
              <a:t>soldiers, </a:t>
            </a:r>
            <a:r>
              <a:rPr lang="en-GB" sz="1200" dirty="0"/>
              <a:t>all of them with hangovers after nights of rapture on the Dilly, and wearing ladies’ fur muffs on their heads and sweaty red jackets that showed </a:t>
            </a:r>
            <a:r>
              <a:rPr lang="en-GB" sz="1200" dirty="0" smtClean="0"/>
              <a:t>their vertebrae's </a:t>
            </a:r>
            <a:r>
              <a:rPr lang="en-GB" sz="1200" dirty="0"/>
              <a:t>from neck to coccyx, and playing that prissy little pipe music like a bird making </a:t>
            </a:r>
            <a:r>
              <a:rPr lang="en-GB" sz="1200" dirty="0" smtClean="0"/>
              <a:t>wind </a:t>
            </a:r>
            <a:r>
              <a:rPr lang="en-GB" sz="1050" dirty="0" smtClean="0"/>
              <a:t>and </a:t>
            </a:r>
            <a:r>
              <a:rPr lang="en-GB" sz="1050" dirty="0"/>
              <a:t>I </a:t>
            </a:r>
            <a:r>
              <a:rPr lang="en-GB" sz="1050" dirty="0" smtClean="0"/>
              <a:t>thought, </a:t>
            </a:r>
            <a:r>
              <a:rPr lang="en-GB" sz="2400" b="1" dirty="0" smtClean="0"/>
              <a:t>- my </a:t>
            </a:r>
            <a:r>
              <a:rPr lang="en-GB" sz="2400" b="1" dirty="0"/>
              <a:t>god, my lord, how horrible this country is, how dreary, how lifeless, how blind and busy over trifles.”</a:t>
            </a:r>
          </a:p>
        </p:txBody>
      </p:sp>
    </p:spTree>
    <p:extLst>
      <p:ext uri="{BB962C8B-B14F-4D97-AF65-F5344CB8AC3E}">
        <p14:creationId xmlns:p14="http://schemas.microsoft.com/office/powerpoint/2010/main" val="3136797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980728"/>
            <a:ext cx="7295378" cy="483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79912" y="188640"/>
            <a:ext cx="2952328" cy="584775"/>
          </a:xfrm>
          <a:prstGeom prst="rect">
            <a:avLst/>
          </a:prstGeom>
          <a:solidFill>
            <a:schemeClr val="bg1"/>
          </a:solidFill>
          <a:ln>
            <a:solidFill>
              <a:schemeClr val="tx1"/>
            </a:solidFill>
          </a:ln>
        </p:spPr>
        <p:txBody>
          <a:bodyPr wrap="square" rtlCol="0">
            <a:spAutoFit/>
          </a:bodyPr>
          <a:lstStyle/>
          <a:p>
            <a:r>
              <a:rPr lang="en-GB" sz="3200" b="1" dirty="0" smtClean="0">
                <a:ea typeface="Adobe Fangsong Std R" pitchFamily="18" charset="-128"/>
              </a:rPr>
              <a:t>EMBANKMENT</a:t>
            </a:r>
            <a:endParaRPr lang="en-GB" sz="3200" b="1" dirty="0">
              <a:ea typeface="Adobe Fangsong Std R" pitchFamily="18" charset="-128"/>
            </a:endParaRPr>
          </a:p>
        </p:txBody>
      </p:sp>
      <p:sp>
        <p:nvSpPr>
          <p:cNvPr id="3" name="Rectangle 2"/>
          <p:cNvSpPr/>
          <p:nvPr/>
        </p:nvSpPr>
        <p:spPr>
          <a:xfrm>
            <a:off x="219106" y="5594449"/>
            <a:ext cx="8924894" cy="1231106"/>
          </a:xfrm>
          <a:prstGeom prst="rect">
            <a:avLst/>
          </a:prstGeom>
          <a:solidFill>
            <a:schemeClr val="bg1"/>
          </a:solidFill>
          <a:ln>
            <a:solidFill>
              <a:schemeClr val="tx1"/>
            </a:solidFill>
          </a:ln>
        </p:spPr>
        <p:txBody>
          <a:bodyPr wrap="square">
            <a:spAutoFit/>
          </a:bodyPr>
          <a:lstStyle/>
          <a:p>
            <a:r>
              <a:rPr lang="en-GB" b="1" dirty="0">
                <a:ea typeface="Adobe Fangsong Std R" pitchFamily="18" charset="-128"/>
              </a:rPr>
              <a:t>….</a:t>
            </a:r>
            <a:r>
              <a:rPr lang="en-GB" dirty="0">
                <a:ea typeface="Adobe Fangsong Std R" pitchFamily="18" charset="-128"/>
              </a:rPr>
              <a:t> Each time I come here for the ride, in any mood, I get a lift, a rise, a bed, as sitter, I thought how, </a:t>
            </a:r>
            <a:r>
              <a:rPr lang="en-GB" sz="2800" b="1" dirty="0">
                <a:ea typeface="Adobe Fangsong Std R" pitchFamily="18" charset="-128"/>
              </a:rPr>
              <a:t>my God, I love this city, horrible though it may be, and never ever want to leave it, come what it may send me.” </a:t>
            </a:r>
            <a:endParaRPr lang="en-GB" sz="2800" dirty="0">
              <a:ea typeface="Adobe Fangsong Std R" pitchFamily="18" charset="-128"/>
            </a:endParaRPr>
          </a:p>
        </p:txBody>
      </p:sp>
    </p:spTree>
    <p:extLst>
      <p:ext uri="{BB962C8B-B14F-4D97-AF65-F5344CB8AC3E}">
        <p14:creationId xmlns:p14="http://schemas.microsoft.com/office/powerpoint/2010/main" val="6855211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www.handpicked.org/api/image?width=735&amp;url=https%3A%2F%2Fpbs.twimg.com%2Fmedia%2FBs58ateCQAEGM5J.jpg%3Alarge"/>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0648"/>
            <a:ext cx="4991749" cy="5929665"/>
          </a:xfrm>
          <a:prstGeom prst="rect">
            <a:avLst/>
          </a:prstGeom>
          <a:noFill/>
          <a:ln>
            <a:noFill/>
          </a:ln>
        </p:spPr>
      </p:pic>
      <p:sp>
        <p:nvSpPr>
          <p:cNvPr id="3" name="Rectangle 2"/>
          <p:cNvSpPr/>
          <p:nvPr/>
        </p:nvSpPr>
        <p:spPr>
          <a:xfrm>
            <a:off x="3995936" y="3987641"/>
            <a:ext cx="4572000" cy="1169551"/>
          </a:xfrm>
          <a:prstGeom prst="rect">
            <a:avLst/>
          </a:prstGeom>
          <a:solidFill>
            <a:schemeClr val="bg1"/>
          </a:solidFill>
          <a:ln>
            <a:solidFill>
              <a:schemeClr val="tx1"/>
            </a:solidFill>
          </a:ln>
        </p:spPr>
        <p:txBody>
          <a:bodyPr>
            <a:spAutoFit/>
          </a:bodyPr>
          <a:lstStyle/>
          <a:p>
            <a:r>
              <a:rPr lang="en-GB" sz="1400" dirty="0" smtClean="0">
                <a:latin typeface="+mj-lt"/>
                <a:ea typeface="Adobe Fangsong Std R" pitchFamily="18" charset="-128"/>
              </a:rPr>
              <a:t>“</a:t>
            </a:r>
            <a:r>
              <a:rPr lang="en-GB" sz="1400" dirty="0">
                <a:latin typeface="+mj-lt"/>
                <a:ea typeface="Adobe Fangsong Std R" pitchFamily="18" charset="-128"/>
              </a:rPr>
              <a:t>Whoever thought up the Thames embankment was a genius. It lies curled firm and gentle round the river like a boy does with a girl after it’s over, and it stretches in a great curve from the parliament thing, down there in Westminster, all the way north and east into the </a:t>
            </a:r>
            <a:r>
              <a:rPr lang="en-GB" sz="1400" dirty="0" smtClean="0">
                <a:latin typeface="+mj-lt"/>
                <a:ea typeface="Adobe Fangsong Std R" pitchFamily="18" charset="-128"/>
              </a:rPr>
              <a:t>city..</a:t>
            </a:r>
            <a:endParaRPr lang="en-GB" sz="1400" dirty="0">
              <a:latin typeface="+mj-lt"/>
              <a:ea typeface="Adobe Fangsong Std R" pitchFamily="18" charset="-128"/>
            </a:endParaRPr>
          </a:p>
        </p:txBody>
      </p:sp>
    </p:spTree>
    <p:extLst>
      <p:ext uri="{BB962C8B-B14F-4D97-AF65-F5344CB8AC3E}">
        <p14:creationId xmlns:p14="http://schemas.microsoft.com/office/powerpoint/2010/main" val="642489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0" y="496100"/>
            <a:ext cx="4039344" cy="4992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2132" y="518021"/>
            <a:ext cx="4692931" cy="388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303063" y="4581128"/>
            <a:ext cx="4572000" cy="1815882"/>
          </a:xfrm>
          <a:prstGeom prst="rect">
            <a:avLst/>
          </a:prstGeom>
          <a:solidFill>
            <a:schemeClr val="bg1"/>
          </a:solidFill>
          <a:ln>
            <a:solidFill>
              <a:schemeClr val="tx1"/>
            </a:solidFill>
          </a:ln>
        </p:spPr>
        <p:txBody>
          <a:bodyPr>
            <a:spAutoFit/>
          </a:bodyPr>
          <a:lstStyle/>
          <a:p>
            <a:r>
              <a:rPr lang="en-GB" sz="1600" dirty="0" smtClean="0">
                <a:ea typeface="Adobe Fangsong Std R" pitchFamily="18" charset="-128"/>
                <a:cs typeface="Times New Roman" panose="02020603050405020304" pitchFamily="18" charset="0"/>
              </a:rPr>
              <a:t>“But </a:t>
            </a:r>
            <a:r>
              <a:rPr lang="en-GB" sz="1600" dirty="0">
                <a:ea typeface="Adobe Fangsong Std R" pitchFamily="18" charset="-128"/>
                <a:cs typeface="Times New Roman" panose="02020603050405020304" pitchFamily="18" charset="0"/>
              </a:rPr>
              <a:t>in Soho, all the things they say happen, do: I mean, the vice of every kink, and speakeasies and </a:t>
            </a:r>
            <a:r>
              <a:rPr lang="en-GB" sz="1600" dirty="0" err="1">
                <a:ea typeface="Adobe Fangsong Std R" pitchFamily="18" charset="-128"/>
                <a:cs typeface="Times New Roman" panose="02020603050405020304" pitchFamily="18" charset="0"/>
              </a:rPr>
              <a:t>spielers</a:t>
            </a:r>
            <a:r>
              <a:rPr lang="en-GB" sz="1600" dirty="0">
                <a:ea typeface="Adobe Fangsong Std R" pitchFamily="18" charset="-128"/>
                <a:cs typeface="Times New Roman" panose="02020603050405020304" pitchFamily="18" charset="0"/>
              </a:rPr>
              <a:t> and friends who carve each other up, and, on the other hand, dear old Italians and sweet old Viennese who’ve run their honest, unbent little businesses there since the days of George sic, and five, and backward far </a:t>
            </a:r>
            <a:r>
              <a:rPr lang="en-GB" sz="1600" dirty="0" smtClean="0">
                <a:ea typeface="Adobe Fangsong Std R" pitchFamily="18" charset="-128"/>
                <a:cs typeface="Times New Roman" panose="02020603050405020304" pitchFamily="18" charset="0"/>
              </a:rPr>
              <a:t>beyond”</a:t>
            </a:r>
            <a:endParaRPr lang="en-GB" sz="1600" dirty="0">
              <a:ea typeface="Adobe Fangsong Std R" pitchFamily="18" charset="-128"/>
              <a:cs typeface="Times New Roman" panose="02020603050405020304" pitchFamily="18" charset="0"/>
            </a:endParaRPr>
          </a:p>
        </p:txBody>
      </p:sp>
      <p:sp>
        <p:nvSpPr>
          <p:cNvPr id="3" name="TextBox 2"/>
          <p:cNvSpPr txBox="1"/>
          <p:nvPr/>
        </p:nvSpPr>
        <p:spPr>
          <a:xfrm>
            <a:off x="3402857" y="3501008"/>
            <a:ext cx="1457175" cy="584775"/>
          </a:xfrm>
          <a:prstGeom prst="rect">
            <a:avLst/>
          </a:prstGeom>
          <a:solidFill>
            <a:schemeClr val="bg1"/>
          </a:solidFill>
          <a:ln>
            <a:solidFill>
              <a:schemeClr val="tx1"/>
            </a:solidFill>
          </a:ln>
        </p:spPr>
        <p:txBody>
          <a:bodyPr wrap="square" rtlCol="0">
            <a:spAutoFit/>
          </a:bodyPr>
          <a:lstStyle/>
          <a:p>
            <a:r>
              <a:rPr lang="en-GB" sz="3200" b="1" dirty="0" smtClean="0">
                <a:ea typeface="Adobe Fangsong Std R" pitchFamily="18" charset="-128"/>
              </a:rPr>
              <a:t>SOHO</a:t>
            </a:r>
            <a:endParaRPr lang="en-GB" sz="3200" b="1" dirty="0">
              <a:ea typeface="Adobe Fangsong Std R" pitchFamily="18" charset="-128"/>
            </a:endParaRPr>
          </a:p>
        </p:txBody>
      </p:sp>
    </p:spTree>
    <p:extLst>
      <p:ext uri="{BB962C8B-B14F-4D97-AF65-F5344CB8AC3E}">
        <p14:creationId xmlns:p14="http://schemas.microsoft.com/office/powerpoint/2010/main" val="40092557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239500" cy="749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588224" y="5052085"/>
            <a:ext cx="4104456" cy="830997"/>
          </a:xfrm>
          <a:prstGeom prst="rect">
            <a:avLst/>
          </a:prstGeom>
          <a:solidFill>
            <a:schemeClr val="bg1"/>
          </a:solidFill>
          <a:ln>
            <a:solidFill>
              <a:schemeClr val="tx1"/>
            </a:solidFill>
          </a:ln>
        </p:spPr>
        <p:txBody>
          <a:bodyPr wrap="square">
            <a:spAutoFit/>
          </a:bodyPr>
          <a:lstStyle/>
          <a:p>
            <a:r>
              <a:rPr lang="en-GB" sz="2400" dirty="0">
                <a:latin typeface="+mj-lt"/>
                <a:ea typeface="Adobe Fangsong Std R" pitchFamily="18" charset="-128"/>
                <a:cs typeface="Times New Roman" panose="02020603050405020304" pitchFamily="18" charset="0"/>
              </a:rPr>
              <a:t>“You </a:t>
            </a:r>
            <a:r>
              <a:rPr lang="en-GB" sz="2400" dirty="0" smtClean="0">
                <a:latin typeface="+mj-lt"/>
                <a:ea typeface="Adobe Fangsong Std R" pitchFamily="18" charset="-128"/>
                <a:cs typeface="Times New Roman" panose="02020603050405020304" pitchFamily="18" charset="0"/>
              </a:rPr>
              <a:t>don’t </a:t>
            </a:r>
            <a:r>
              <a:rPr lang="en-GB" sz="2400" dirty="0">
                <a:latin typeface="+mj-lt"/>
                <a:ea typeface="Adobe Fangsong Std R" pitchFamily="18" charset="-128"/>
                <a:cs typeface="Times New Roman" panose="02020603050405020304" pitchFamily="18" charset="0"/>
              </a:rPr>
              <a:t>go to Soho to watch films because Soho is a film.” </a:t>
            </a:r>
          </a:p>
        </p:txBody>
      </p:sp>
    </p:spTree>
    <p:extLst>
      <p:ext uri="{BB962C8B-B14F-4D97-AF65-F5344CB8AC3E}">
        <p14:creationId xmlns:p14="http://schemas.microsoft.com/office/powerpoint/2010/main" val="17084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1312</TotalTime>
  <Words>3189</Words>
  <Application>Microsoft Office PowerPoint</Application>
  <PresentationFormat>On-screen Show (4:3)</PresentationFormat>
  <Paragraphs>148</Paragraphs>
  <Slides>35</Slides>
  <Notes>33</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Chibald</dc:creator>
  <cp:lastModifiedBy>Chibald Lapz</cp:lastModifiedBy>
  <cp:revision>69</cp:revision>
  <dcterms:created xsi:type="dcterms:W3CDTF">2018-01-30T08:05:01Z</dcterms:created>
  <dcterms:modified xsi:type="dcterms:W3CDTF">2018-02-07T22:30:44Z</dcterms:modified>
</cp:coreProperties>
</file>